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22" r:id="rId3"/>
  </p:sldMasterIdLst>
  <p:notesMasterIdLst>
    <p:notesMasterId r:id="rId21"/>
  </p:notesMasterIdLst>
  <p:handoutMasterIdLst>
    <p:handoutMasterId r:id="rId22"/>
  </p:handoutMasterIdLst>
  <p:sldIdLst>
    <p:sldId id="328" r:id="rId4"/>
    <p:sldId id="329" r:id="rId5"/>
    <p:sldId id="326" r:id="rId6"/>
    <p:sldId id="327" r:id="rId7"/>
    <p:sldId id="315" r:id="rId8"/>
    <p:sldId id="316" r:id="rId9"/>
    <p:sldId id="308" r:id="rId10"/>
    <p:sldId id="306" r:id="rId11"/>
    <p:sldId id="309" r:id="rId12"/>
    <p:sldId id="307" r:id="rId13"/>
    <p:sldId id="325" r:id="rId14"/>
    <p:sldId id="321" r:id="rId15"/>
    <p:sldId id="322" r:id="rId16"/>
    <p:sldId id="310" r:id="rId17"/>
    <p:sldId id="323" r:id="rId18"/>
    <p:sldId id="324" r:id="rId19"/>
    <p:sldId id="311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85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91C84-ED63-413B-B5AB-2E01BA1CD0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36CCC2-BFC6-492F-887B-9B5C695EB1ED}">
      <dgm:prSet phldrT="[Texte]" custT="1"/>
      <dgm:spPr>
        <a:xfrm>
          <a:off x="0" y="57503"/>
          <a:ext cx="2159028" cy="992726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 National de Pilotage 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33323B7-328C-4CB5-939C-9D88610D37FD}" type="parTrans" cxnId="{D2BBE339-2387-41B9-893B-0DCC897D9A27}">
      <dgm:prSet/>
      <dgm:spPr/>
      <dgm:t>
        <a:bodyPr/>
        <a:lstStyle/>
        <a:p>
          <a:endParaRPr lang="fr-FR" sz="1700"/>
        </a:p>
      </dgm:t>
    </dgm:pt>
    <dgm:pt modelId="{587F08A8-4860-494B-BFE9-8302E7DF72D8}" type="sibTrans" cxnId="{D2BBE339-2387-41B9-893B-0DCC897D9A27}">
      <dgm:prSet/>
      <dgm:spPr/>
      <dgm:t>
        <a:bodyPr/>
        <a:lstStyle/>
        <a:p>
          <a:endParaRPr lang="fr-FR" sz="1700"/>
        </a:p>
      </dgm:t>
    </dgm:pt>
    <dgm:pt modelId="{AAB9327D-3481-42AE-93CD-37683786BC72}">
      <dgm:prSet phldrT="[Texte]" custT="1"/>
      <dgm:spPr>
        <a:xfrm rot="5400000">
          <a:off x="5116364" y="-2837569"/>
          <a:ext cx="1107263" cy="6875584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Organe de décision et de validation du cadre institutionnel de pilotage du PNRO 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AD15DE9-DC0C-438D-8BC6-4C1074C274B1}" type="parTrans" cxnId="{DA04881B-76F2-427B-A403-36F838C54E90}">
      <dgm:prSet/>
      <dgm:spPr/>
      <dgm:t>
        <a:bodyPr/>
        <a:lstStyle/>
        <a:p>
          <a:endParaRPr lang="fr-FR" sz="1700"/>
        </a:p>
      </dgm:t>
    </dgm:pt>
    <dgm:pt modelId="{2D2ACC2F-4801-474E-AE89-F78FAB62B00C}" type="sibTrans" cxnId="{DA04881B-76F2-427B-A403-36F838C54E90}">
      <dgm:prSet/>
      <dgm:spPr/>
      <dgm:t>
        <a:bodyPr/>
        <a:lstStyle/>
        <a:p>
          <a:endParaRPr lang="fr-FR" sz="1700"/>
        </a:p>
      </dgm:t>
    </dgm:pt>
    <dgm:pt modelId="{19E10ED7-6A86-437A-B174-685DAC6C27FF}">
      <dgm:prSet phldrT="[Texte]" custT="1"/>
      <dgm:spPr>
        <a:xfrm rot="5400000">
          <a:off x="5116364" y="-2837569"/>
          <a:ext cx="1107263" cy="6875584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 par le Premier Ministre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8E8F4F54-59E9-411E-B418-1145DE323D43}" type="parTrans" cxnId="{3BA1DC9B-CE89-442F-8AC4-783DA71DF485}">
      <dgm:prSet/>
      <dgm:spPr/>
      <dgm:t>
        <a:bodyPr/>
        <a:lstStyle/>
        <a:p>
          <a:endParaRPr lang="fr-FR" sz="1700"/>
        </a:p>
      </dgm:t>
    </dgm:pt>
    <dgm:pt modelId="{0CE1E01F-8D8C-447F-981F-4CC03D827968}" type="sibTrans" cxnId="{3BA1DC9B-CE89-442F-8AC4-783DA71DF485}">
      <dgm:prSet/>
      <dgm:spPr/>
      <dgm:t>
        <a:bodyPr/>
        <a:lstStyle/>
        <a:p>
          <a:endParaRPr lang="fr-FR" sz="1700"/>
        </a:p>
      </dgm:t>
    </dgm:pt>
    <dgm:pt modelId="{B963E809-10BD-47B0-BAD9-B8C50DA71072}">
      <dgm:prSet phldrT="[Texte]" custT="1"/>
      <dgm:spPr>
        <a:xfrm>
          <a:off x="0" y="1157134"/>
          <a:ext cx="2161139" cy="992726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 National Technique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786BC155-32C3-49F1-BC8A-BD78C6B04638}" type="parTrans" cxnId="{BA7902B6-36E0-4EBC-9C18-976FBE80410A}">
      <dgm:prSet/>
      <dgm:spPr/>
      <dgm:t>
        <a:bodyPr/>
        <a:lstStyle/>
        <a:p>
          <a:endParaRPr lang="fr-FR" sz="1700"/>
        </a:p>
      </dgm:t>
    </dgm:pt>
    <dgm:pt modelId="{280197DF-235F-4C51-A881-38619FFB2F33}" type="sibTrans" cxnId="{BA7902B6-36E0-4EBC-9C18-976FBE80410A}">
      <dgm:prSet/>
      <dgm:spPr/>
      <dgm:t>
        <a:bodyPr/>
        <a:lstStyle/>
        <a:p>
          <a:endParaRPr lang="fr-FR" sz="1700"/>
        </a:p>
      </dgm:t>
    </dgm:pt>
    <dgm:pt modelId="{1B472FE6-5727-4335-960F-EBC61498A57B}">
      <dgm:prSet phldrT="[Texte]" custT="1"/>
      <dgm:spPr>
        <a:xfrm rot="5400000">
          <a:off x="5278447" y="-1802195"/>
          <a:ext cx="794181" cy="6882305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 de la mise en œuvre du PNRO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36755CB5-C2C9-4465-BD43-343F662F1280}" type="parTrans" cxnId="{AFF8DDA4-CECC-4304-8EEB-34625A19D532}">
      <dgm:prSet/>
      <dgm:spPr/>
      <dgm:t>
        <a:bodyPr/>
        <a:lstStyle/>
        <a:p>
          <a:endParaRPr lang="fr-FR" sz="1700"/>
        </a:p>
      </dgm:t>
    </dgm:pt>
    <dgm:pt modelId="{2D78CFD2-5E6B-4591-82A8-8BADE9E5E869}" type="sibTrans" cxnId="{AFF8DDA4-CECC-4304-8EEB-34625A19D532}">
      <dgm:prSet/>
      <dgm:spPr/>
      <dgm:t>
        <a:bodyPr/>
        <a:lstStyle/>
        <a:p>
          <a:endParaRPr lang="fr-FR" sz="1700"/>
        </a:p>
      </dgm:t>
    </dgm:pt>
    <dgm:pt modelId="{82C0EEFB-2747-4080-9C89-0C5A492609F8}">
      <dgm:prSet phldrT="[Texte]" custT="1"/>
      <dgm:spPr>
        <a:xfrm rot="5400000">
          <a:off x="5278447" y="-1802195"/>
          <a:ext cx="794181" cy="6882305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 par le Ministre en charge des Mines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727E581-CC1A-4B6A-919E-707BC78447D2}" type="parTrans" cxnId="{D5149640-C7F0-4486-A273-2C376C291C9D}">
      <dgm:prSet/>
      <dgm:spPr/>
      <dgm:t>
        <a:bodyPr/>
        <a:lstStyle/>
        <a:p>
          <a:endParaRPr lang="fr-FR" sz="1700"/>
        </a:p>
      </dgm:t>
    </dgm:pt>
    <dgm:pt modelId="{8548C088-20E6-424A-89F0-E947B05775D6}" type="sibTrans" cxnId="{D5149640-C7F0-4486-A273-2C376C291C9D}">
      <dgm:prSet/>
      <dgm:spPr/>
      <dgm:t>
        <a:bodyPr/>
        <a:lstStyle/>
        <a:p>
          <a:endParaRPr lang="fr-FR" sz="1700"/>
        </a:p>
      </dgm:t>
    </dgm:pt>
    <dgm:pt modelId="{E758D81B-2297-4AE9-83EF-3ED99598EE79}">
      <dgm:prSet phldrT="[Texte]" custT="1"/>
      <dgm:spPr>
        <a:xfrm>
          <a:off x="32256" y="2174616"/>
          <a:ext cx="2193303" cy="992726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Cellule d'Exécution 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0CE597CA-33A5-4ADD-880F-C9F8D7F7861E}" type="parTrans" cxnId="{5E942391-E252-4989-BB21-E12BF1433B50}">
      <dgm:prSet/>
      <dgm:spPr/>
      <dgm:t>
        <a:bodyPr/>
        <a:lstStyle/>
        <a:p>
          <a:endParaRPr lang="fr-FR" sz="1700"/>
        </a:p>
      </dgm:t>
    </dgm:pt>
    <dgm:pt modelId="{F7DAECDC-4D52-48E1-B42B-A2AEAE2B5206}" type="sibTrans" cxnId="{5E942391-E252-4989-BB21-E12BF1433B50}">
      <dgm:prSet/>
      <dgm:spPr/>
      <dgm:t>
        <a:bodyPr/>
        <a:lstStyle/>
        <a:p>
          <a:endParaRPr lang="fr-FR" sz="1700"/>
        </a:p>
      </dgm:t>
    </dgm:pt>
    <dgm:pt modelId="{6578F5B2-E559-4076-B120-EC6B23514E04}">
      <dgm:prSet phldrT="[Texte]" custT="1"/>
      <dgm:spPr>
        <a:xfrm rot="5400000">
          <a:off x="5141477" y="-758631"/>
          <a:ext cx="1029132" cy="6921311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Chargée de la mise en œuvre des activités du PNRO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1A86432-D958-4548-8780-343EF4857B0F}" type="parTrans" cxnId="{76757912-A1CA-44FD-8AE3-E6598ABEDFD1}">
      <dgm:prSet/>
      <dgm:spPr/>
      <dgm:t>
        <a:bodyPr/>
        <a:lstStyle/>
        <a:p>
          <a:endParaRPr lang="fr-FR" sz="1700"/>
        </a:p>
      </dgm:t>
    </dgm:pt>
    <dgm:pt modelId="{1CFA3187-4207-4D76-8331-616C9D236AAD}" type="sibTrans" cxnId="{76757912-A1CA-44FD-8AE3-E6598ABEDFD1}">
      <dgm:prSet/>
      <dgm:spPr/>
      <dgm:t>
        <a:bodyPr/>
        <a:lstStyle/>
        <a:p>
          <a:endParaRPr lang="fr-FR" sz="1700"/>
        </a:p>
      </dgm:t>
    </dgm:pt>
    <dgm:pt modelId="{51A8E856-9AEB-425D-9BFD-8F1F7107C56E}">
      <dgm:prSet phldrT="[Texte]" custT="1"/>
      <dgm:spPr>
        <a:xfrm rot="5400000">
          <a:off x="5141477" y="-758631"/>
          <a:ext cx="1029132" cy="6921311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Logée à la Direction Générale des Mines et de la Géologie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714F4F8C-0D1B-434B-BAD8-EAEC92BF9811}" type="parTrans" cxnId="{F1E90AF0-7C93-4A5F-864B-D958A5517746}">
      <dgm:prSet/>
      <dgm:spPr/>
      <dgm:t>
        <a:bodyPr/>
        <a:lstStyle/>
        <a:p>
          <a:endParaRPr lang="fr-FR" sz="1700"/>
        </a:p>
      </dgm:t>
    </dgm:pt>
    <dgm:pt modelId="{B388F3B9-CB5B-4D03-944F-5FE6F0F51A2B}" type="sibTrans" cxnId="{F1E90AF0-7C93-4A5F-864B-D958A5517746}">
      <dgm:prSet/>
      <dgm:spPr/>
      <dgm:t>
        <a:bodyPr/>
        <a:lstStyle/>
        <a:p>
          <a:endParaRPr lang="fr-FR" sz="1700"/>
        </a:p>
      </dgm:t>
    </dgm:pt>
    <dgm:pt modelId="{83887DB2-36A2-4585-AB11-CA438FBD281E}">
      <dgm:prSet custT="1"/>
      <dgm:spPr>
        <a:xfrm>
          <a:off x="0" y="3278266"/>
          <a:ext cx="2247652" cy="992726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Comités Techniques Locaux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529DB01-95FF-4C52-BC81-27FC6E944D47}" type="parTrans" cxnId="{7BB3AD82-B63A-430D-965D-96184C23AAF0}">
      <dgm:prSet/>
      <dgm:spPr/>
      <dgm:t>
        <a:bodyPr/>
        <a:lstStyle/>
        <a:p>
          <a:endParaRPr lang="fr-FR" sz="1700"/>
        </a:p>
      </dgm:t>
    </dgm:pt>
    <dgm:pt modelId="{04DF9070-31EF-4AAB-9669-FE48E3596E8E}" type="sibTrans" cxnId="{7BB3AD82-B63A-430D-965D-96184C23AAF0}">
      <dgm:prSet/>
      <dgm:spPr/>
      <dgm:t>
        <a:bodyPr/>
        <a:lstStyle/>
        <a:p>
          <a:endParaRPr lang="fr-FR" sz="1700"/>
        </a:p>
      </dgm:t>
    </dgm:pt>
    <dgm:pt modelId="{3D66FAA5-A46B-42DE-9881-C36AA1948990}">
      <dgm:prSet custT="1"/>
      <dgm:spPr>
        <a:xfrm rot="5400000">
          <a:off x="5224144" y="378685"/>
          <a:ext cx="965502" cy="6819582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Chargés du suivi de la mise en œuvre locale du PNRO 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177E7BAC-19D1-44B4-A41B-39C6C47C1D9D}" type="parTrans" cxnId="{D802B43B-7B91-4A5D-8CC7-84671DA72E91}">
      <dgm:prSet/>
      <dgm:spPr/>
      <dgm:t>
        <a:bodyPr/>
        <a:lstStyle/>
        <a:p>
          <a:endParaRPr lang="en-GB"/>
        </a:p>
      </dgm:t>
    </dgm:pt>
    <dgm:pt modelId="{B4F1E546-5CB2-4481-997B-3E432E70DA72}" type="sibTrans" cxnId="{D802B43B-7B91-4A5D-8CC7-84671DA72E91}">
      <dgm:prSet/>
      <dgm:spPr/>
      <dgm:t>
        <a:bodyPr/>
        <a:lstStyle/>
        <a:p>
          <a:endParaRPr lang="en-GB"/>
        </a:p>
      </dgm:t>
    </dgm:pt>
    <dgm:pt modelId="{1FE475BD-4B59-4FC2-9F1F-0D291A1AB555}">
      <dgm:prSet custT="1"/>
      <dgm:spPr>
        <a:xfrm rot="5400000">
          <a:off x="5224144" y="378685"/>
          <a:ext cx="965502" cy="6819582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Présidés par les Préfets</a:t>
          </a:r>
          <a:endParaRPr kumimoji="0" lang="fr-FR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1F472E52-0771-4D85-9614-892351A8FC06}" type="parTrans" cxnId="{083CA683-55E6-4B99-A26B-8913C6D7B0E2}">
      <dgm:prSet/>
      <dgm:spPr/>
      <dgm:t>
        <a:bodyPr/>
        <a:lstStyle/>
        <a:p>
          <a:endParaRPr lang="en-GB"/>
        </a:p>
      </dgm:t>
    </dgm:pt>
    <dgm:pt modelId="{7AFD671D-A5BD-4470-B814-AD2B73CDA3EF}" type="sibTrans" cxnId="{083CA683-55E6-4B99-A26B-8913C6D7B0E2}">
      <dgm:prSet/>
      <dgm:spPr/>
      <dgm:t>
        <a:bodyPr/>
        <a:lstStyle/>
        <a:p>
          <a:endParaRPr lang="en-GB"/>
        </a:p>
      </dgm:t>
    </dgm:pt>
    <dgm:pt modelId="{D47F2E81-9665-4ED4-AEB9-6A176A579276}">
      <dgm:prSet custT="1"/>
      <dgm:spPr>
        <a:xfrm rot="5400000">
          <a:off x="5224144" y="378685"/>
          <a:ext cx="965502" cy="6819582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fr-FR" sz="20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Secrétariat technique assuré par les DR et DD Mines</a:t>
          </a:r>
          <a:endParaRPr kumimoji="0" lang="fr-FR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8B2A67F4-353A-4546-98F7-69BB9B12F082}" type="parTrans" cxnId="{9FA29CBF-1E91-43A8-A8E4-6DCFAF4478FC}">
      <dgm:prSet/>
      <dgm:spPr/>
      <dgm:t>
        <a:bodyPr/>
        <a:lstStyle/>
        <a:p>
          <a:endParaRPr lang="en-GB"/>
        </a:p>
      </dgm:t>
    </dgm:pt>
    <dgm:pt modelId="{1CEB016B-B84F-46A1-B4EC-F76923023438}" type="sibTrans" cxnId="{9FA29CBF-1E91-43A8-A8E4-6DCFAF4478FC}">
      <dgm:prSet/>
      <dgm:spPr/>
      <dgm:t>
        <a:bodyPr/>
        <a:lstStyle/>
        <a:p>
          <a:endParaRPr lang="en-GB"/>
        </a:p>
      </dgm:t>
    </dgm:pt>
    <dgm:pt modelId="{A002A01C-2B4B-4C63-8543-A9A2E6592540}" type="pres">
      <dgm:prSet presAssocID="{8BA91C84-ED63-413B-B5AB-2E01BA1CD0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E5E779-CBC0-4842-ACBE-4F8A7D9073B7}" type="pres">
      <dgm:prSet presAssocID="{C736CCC2-BFC6-492F-887B-9B5C695EB1ED}" presName="linNode" presStyleCnt="0"/>
      <dgm:spPr/>
      <dgm:t>
        <a:bodyPr/>
        <a:lstStyle/>
        <a:p>
          <a:endParaRPr lang="en-GB"/>
        </a:p>
      </dgm:t>
    </dgm:pt>
    <dgm:pt modelId="{7429262F-DFBC-4ED3-A251-31778730C7A1}" type="pres">
      <dgm:prSet presAssocID="{C736CCC2-BFC6-492F-887B-9B5C695EB1ED}" presName="parentText" presStyleLbl="node1" presStyleIdx="0" presStyleCnt="4" custScaleX="65848" custLinFactNeighborX="-1064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A92D49-CC4F-4C68-862C-D97B7FBA8FB8}" type="pres">
      <dgm:prSet presAssocID="{C736CCC2-BFC6-492F-887B-9B5C695EB1ED}" presName="descendantText" presStyleLbl="alignAccFollowNode1" presStyleIdx="0" presStyleCnt="4" custScaleX="117955" custScaleY="139422" custLinFactNeighborX="1237" custLinFactNeighborY="2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C3A2AC-89C5-403D-B1A8-4DD40FBF1A50}" type="pres">
      <dgm:prSet presAssocID="{587F08A8-4860-494B-BFE9-8302E7DF72D8}" presName="sp" presStyleCnt="0"/>
      <dgm:spPr/>
      <dgm:t>
        <a:bodyPr/>
        <a:lstStyle/>
        <a:p>
          <a:endParaRPr lang="en-GB"/>
        </a:p>
      </dgm:t>
    </dgm:pt>
    <dgm:pt modelId="{127EF311-8598-429E-8598-01C6F7C60A16}" type="pres">
      <dgm:prSet presAssocID="{B963E809-10BD-47B0-BAD9-B8C50DA71072}" presName="linNode" presStyleCnt="0"/>
      <dgm:spPr/>
      <dgm:t>
        <a:bodyPr/>
        <a:lstStyle/>
        <a:p>
          <a:endParaRPr lang="en-GB"/>
        </a:p>
      </dgm:t>
    </dgm:pt>
    <dgm:pt modelId="{B332187A-63F6-4823-A530-1DD4AE090B98}" type="pres">
      <dgm:prSet presAssocID="{B963E809-10BD-47B0-BAD9-B8C50DA71072}" presName="parentText" presStyleLbl="node1" presStyleIdx="1" presStyleCnt="4" custScaleX="65848" custLinFactNeighborX="-1064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5D2798-F3DE-4F0B-9892-8904452FE2D0}" type="pres">
      <dgm:prSet presAssocID="{B963E809-10BD-47B0-BAD9-B8C50DA71072}" presName="descendantText" presStyleLbl="alignAccFollowNode1" presStyleIdx="1" presStyleCnt="4" custScaleX="117955" custLinFactNeighborX="2200" custLinFactNeighborY="-18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03346-1E56-433E-A459-3210085DAEE8}" type="pres">
      <dgm:prSet presAssocID="{280197DF-235F-4C51-A881-38619FFB2F33}" presName="sp" presStyleCnt="0"/>
      <dgm:spPr/>
      <dgm:t>
        <a:bodyPr/>
        <a:lstStyle/>
        <a:p>
          <a:endParaRPr lang="en-GB"/>
        </a:p>
      </dgm:t>
    </dgm:pt>
    <dgm:pt modelId="{6C755C78-2D63-400D-82FF-66B8ADA6240D}" type="pres">
      <dgm:prSet presAssocID="{E758D81B-2297-4AE9-83EF-3ED99598EE79}" presName="linNode" presStyleCnt="0"/>
      <dgm:spPr/>
      <dgm:t>
        <a:bodyPr/>
        <a:lstStyle/>
        <a:p>
          <a:endParaRPr lang="en-GB"/>
        </a:p>
      </dgm:t>
    </dgm:pt>
    <dgm:pt modelId="{DF4285CE-5540-450B-91E8-FC5D88259D90}" type="pres">
      <dgm:prSet presAssocID="{E758D81B-2297-4AE9-83EF-3ED99598EE79}" presName="parentText" presStyleLbl="node1" presStyleIdx="2" presStyleCnt="4" custScaleX="75699" custLinFactNeighborX="606" custLinFactNeighborY="-43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6AB296-87CE-4BB3-985D-BB8F994C3600}" type="pres">
      <dgm:prSet presAssocID="{E758D81B-2297-4AE9-83EF-3ED99598EE79}" presName="descendantText" presStyleLbl="alignAccFollowNode1" presStyleIdx="2" presStyleCnt="4" custScaleX="134370" custScaleY="129584" custLinFactNeighborX="36" custLinFactNeighborY="-15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21FEB3-8556-4AE2-9C15-F338ABA066AB}" type="pres">
      <dgm:prSet presAssocID="{F7DAECDC-4D52-48E1-B42B-A2AEAE2B5206}" presName="sp" presStyleCnt="0"/>
      <dgm:spPr/>
      <dgm:t>
        <a:bodyPr/>
        <a:lstStyle/>
        <a:p>
          <a:endParaRPr lang="en-GB"/>
        </a:p>
      </dgm:t>
    </dgm:pt>
    <dgm:pt modelId="{4E461457-91D3-4EAB-BBC7-C416F6BD860A}" type="pres">
      <dgm:prSet presAssocID="{83887DB2-36A2-4585-AB11-CA438FBD281E}" presName="linNode" presStyleCnt="0"/>
      <dgm:spPr/>
      <dgm:t>
        <a:bodyPr/>
        <a:lstStyle/>
        <a:p>
          <a:endParaRPr lang="en-GB"/>
        </a:p>
      </dgm:t>
    </dgm:pt>
    <dgm:pt modelId="{29C677EC-768E-40DF-BB2A-5D274C30808B}" type="pres">
      <dgm:prSet presAssocID="{83887DB2-36A2-4585-AB11-CA438FBD281E}" presName="parentText" presStyleLbl="node1" presStyleIdx="3" presStyleCnt="4" custScaleX="68484" custLinFactNeighborX="-1064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78A9E7-1456-4A02-8A6A-3B481E48D298}" type="pres">
      <dgm:prSet presAssocID="{83887DB2-36A2-4585-AB11-CA438FBD281E}" presName="descendantText" presStyleLbl="alignAccFollowNode1" presStyleIdx="3" presStyleCnt="4" custScaleX="116880" custScaleY="121572" custLinFactNeighborX="1475" custLinFactNeighborY="92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04881B-76F2-427B-A403-36F838C54E90}" srcId="{C736CCC2-BFC6-492F-887B-9B5C695EB1ED}" destId="{AAB9327D-3481-42AE-93CD-37683786BC72}" srcOrd="0" destOrd="0" parTransId="{6AD15DE9-DC0C-438D-8BC6-4C1074C274B1}" sibTransId="{2D2ACC2F-4801-474E-AE89-F78FAB62B00C}"/>
    <dgm:cxn modelId="{8CC9E990-2906-4F38-B788-0D782281F9F7}" type="presOf" srcId="{E758D81B-2297-4AE9-83EF-3ED99598EE79}" destId="{DF4285CE-5540-450B-91E8-FC5D88259D90}" srcOrd="0" destOrd="0" presId="urn:microsoft.com/office/officeart/2005/8/layout/vList5"/>
    <dgm:cxn modelId="{E39743BD-3A8B-485F-A7C8-C35C18C4D97F}" type="presOf" srcId="{8BA91C84-ED63-413B-B5AB-2E01BA1CD063}" destId="{A002A01C-2B4B-4C63-8543-A9A2E6592540}" srcOrd="0" destOrd="0" presId="urn:microsoft.com/office/officeart/2005/8/layout/vList5"/>
    <dgm:cxn modelId="{5A7569DA-2222-43B9-9779-49F5D43D0183}" type="presOf" srcId="{AAB9327D-3481-42AE-93CD-37683786BC72}" destId="{27A92D49-CC4F-4C68-862C-D97B7FBA8FB8}" srcOrd="0" destOrd="0" presId="urn:microsoft.com/office/officeart/2005/8/layout/vList5"/>
    <dgm:cxn modelId="{F1E90AF0-7C93-4A5F-864B-D958A5517746}" srcId="{E758D81B-2297-4AE9-83EF-3ED99598EE79}" destId="{51A8E856-9AEB-425D-9BFD-8F1F7107C56E}" srcOrd="1" destOrd="0" parTransId="{714F4F8C-0D1B-434B-BAD8-EAEC92BF9811}" sibTransId="{B388F3B9-CB5B-4D03-944F-5FE6F0F51A2B}"/>
    <dgm:cxn modelId="{D19E39E9-44BE-499A-B646-DE5D2C68B7E4}" type="presOf" srcId="{1FE475BD-4B59-4FC2-9F1F-0D291A1AB555}" destId="{4078A9E7-1456-4A02-8A6A-3B481E48D298}" srcOrd="0" destOrd="1" presId="urn:microsoft.com/office/officeart/2005/8/layout/vList5"/>
    <dgm:cxn modelId="{9A5A51FE-6F90-4843-9F8B-0DA1C96D7BE4}" type="presOf" srcId="{51A8E856-9AEB-425D-9BFD-8F1F7107C56E}" destId="{926AB296-87CE-4BB3-985D-BB8F994C3600}" srcOrd="0" destOrd="1" presId="urn:microsoft.com/office/officeart/2005/8/layout/vList5"/>
    <dgm:cxn modelId="{6C2B5B95-05EF-4D8E-82BC-2D6D4DB2EEBF}" type="presOf" srcId="{D47F2E81-9665-4ED4-AEB9-6A176A579276}" destId="{4078A9E7-1456-4A02-8A6A-3B481E48D298}" srcOrd="0" destOrd="2" presId="urn:microsoft.com/office/officeart/2005/8/layout/vList5"/>
    <dgm:cxn modelId="{5E942391-E252-4989-BB21-E12BF1433B50}" srcId="{8BA91C84-ED63-413B-B5AB-2E01BA1CD063}" destId="{E758D81B-2297-4AE9-83EF-3ED99598EE79}" srcOrd="2" destOrd="0" parTransId="{0CE597CA-33A5-4ADD-880F-C9F8D7F7861E}" sibTransId="{F7DAECDC-4D52-48E1-B42B-A2AEAE2B5206}"/>
    <dgm:cxn modelId="{61BB5C67-2556-402D-869A-FEDD6D3CE9C5}" type="presOf" srcId="{82C0EEFB-2747-4080-9C89-0C5A492609F8}" destId="{F95D2798-F3DE-4F0B-9892-8904452FE2D0}" srcOrd="0" destOrd="1" presId="urn:microsoft.com/office/officeart/2005/8/layout/vList5"/>
    <dgm:cxn modelId="{1342C1E0-BA74-4045-8E06-4DC22DD39D46}" type="presOf" srcId="{19E10ED7-6A86-437A-B174-685DAC6C27FF}" destId="{27A92D49-CC4F-4C68-862C-D97B7FBA8FB8}" srcOrd="0" destOrd="1" presId="urn:microsoft.com/office/officeart/2005/8/layout/vList5"/>
    <dgm:cxn modelId="{D802B43B-7B91-4A5D-8CC7-84671DA72E91}" srcId="{83887DB2-36A2-4585-AB11-CA438FBD281E}" destId="{3D66FAA5-A46B-42DE-9881-C36AA1948990}" srcOrd="0" destOrd="0" parTransId="{177E7BAC-19D1-44B4-A41B-39C6C47C1D9D}" sibTransId="{B4F1E546-5CB2-4481-997B-3E432E70DA72}"/>
    <dgm:cxn modelId="{3BA1DC9B-CE89-442F-8AC4-783DA71DF485}" srcId="{C736CCC2-BFC6-492F-887B-9B5C695EB1ED}" destId="{19E10ED7-6A86-437A-B174-685DAC6C27FF}" srcOrd="1" destOrd="0" parTransId="{8E8F4F54-59E9-411E-B418-1145DE323D43}" sibTransId="{0CE1E01F-8D8C-447F-981F-4CC03D827968}"/>
    <dgm:cxn modelId="{083CA683-55E6-4B99-A26B-8913C6D7B0E2}" srcId="{83887DB2-36A2-4585-AB11-CA438FBD281E}" destId="{1FE475BD-4B59-4FC2-9F1F-0D291A1AB555}" srcOrd="1" destOrd="0" parTransId="{1F472E52-0771-4D85-9614-892351A8FC06}" sibTransId="{7AFD671D-A5BD-4470-B814-AD2B73CDA3EF}"/>
    <dgm:cxn modelId="{C42B0F20-E5EF-4D44-AE79-58991F294BFC}" type="presOf" srcId="{C736CCC2-BFC6-492F-887B-9B5C695EB1ED}" destId="{7429262F-DFBC-4ED3-A251-31778730C7A1}" srcOrd="0" destOrd="0" presId="urn:microsoft.com/office/officeart/2005/8/layout/vList5"/>
    <dgm:cxn modelId="{C0C563EF-87F2-40B7-A560-9A69F8D7643D}" type="presOf" srcId="{6578F5B2-E559-4076-B120-EC6B23514E04}" destId="{926AB296-87CE-4BB3-985D-BB8F994C3600}" srcOrd="0" destOrd="0" presId="urn:microsoft.com/office/officeart/2005/8/layout/vList5"/>
    <dgm:cxn modelId="{AFF8DDA4-CECC-4304-8EEB-34625A19D532}" srcId="{B963E809-10BD-47B0-BAD9-B8C50DA71072}" destId="{1B472FE6-5727-4335-960F-EBC61498A57B}" srcOrd="0" destOrd="0" parTransId="{36755CB5-C2C9-4465-BD43-343F662F1280}" sibTransId="{2D78CFD2-5E6B-4591-82A8-8BADE9E5E869}"/>
    <dgm:cxn modelId="{D5149640-C7F0-4486-A273-2C376C291C9D}" srcId="{B963E809-10BD-47B0-BAD9-B8C50DA71072}" destId="{82C0EEFB-2747-4080-9C89-0C5A492609F8}" srcOrd="1" destOrd="0" parTransId="{6727E581-CC1A-4B6A-919E-707BC78447D2}" sibTransId="{8548C088-20E6-424A-89F0-E947B05775D6}"/>
    <dgm:cxn modelId="{7BB3AD82-B63A-430D-965D-96184C23AAF0}" srcId="{8BA91C84-ED63-413B-B5AB-2E01BA1CD063}" destId="{83887DB2-36A2-4585-AB11-CA438FBD281E}" srcOrd="3" destOrd="0" parTransId="{6529DB01-95FF-4C52-BC81-27FC6E944D47}" sibTransId="{04DF9070-31EF-4AAB-9669-FE48E3596E8E}"/>
    <dgm:cxn modelId="{D2BBE339-2387-41B9-893B-0DCC897D9A27}" srcId="{8BA91C84-ED63-413B-B5AB-2E01BA1CD063}" destId="{C736CCC2-BFC6-492F-887B-9B5C695EB1ED}" srcOrd="0" destOrd="0" parTransId="{633323B7-328C-4CB5-939C-9D88610D37FD}" sibTransId="{587F08A8-4860-494B-BFE9-8302E7DF72D8}"/>
    <dgm:cxn modelId="{8DB5BDB4-6DAB-4CE1-A5E6-6AA97F273ECD}" type="presOf" srcId="{83887DB2-36A2-4585-AB11-CA438FBD281E}" destId="{29C677EC-768E-40DF-BB2A-5D274C30808B}" srcOrd="0" destOrd="0" presId="urn:microsoft.com/office/officeart/2005/8/layout/vList5"/>
    <dgm:cxn modelId="{BA7902B6-36E0-4EBC-9C18-976FBE80410A}" srcId="{8BA91C84-ED63-413B-B5AB-2E01BA1CD063}" destId="{B963E809-10BD-47B0-BAD9-B8C50DA71072}" srcOrd="1" destOrd="0" parTransId="{786BC155-32C3-49F1-BC8A-BD78C6B04638}" sibTransId="{280197DF-235F-4C51-A881-38619FFB2F33}"/>
    <dgm:cxn modelId="{4CDC87BF-10DC-4EAE-9C59-D334DF29BFF4}" type="presOf" srcId="{B963E809-10BD-47B0-BAD9-B8C50DA71072}" destId="{B332187A-63F6-4823-A530-1DD4AE090B98}" srcOrd="0" destOrd="0" presId="urn:microsoft.com/office/officeart/2005/8/layout/vList5"/>
    <dgm:cxn modelId="{76757912-A1CA-44FD-8AE3-E6598ABEDFD1}" srcId="{E758D81B-2297-4AE9-83EF-3ED99598EE79}" destId="{6578F5B2-E559-4076-B120-EC6B23514E04}" srcOrd="0" destOrd="0" parTransId="{61A86432-D958-4548-8780-343EF4857B0F}" sibTransId="{1CFA3187-4207-4D76-8331-616C9D236AAD}"/>
    <dgm:cxn modelId="{9FA29CBF-1E91-43A8-A8E4-6DCFAF4478FC}" srcId="{83887DB2-36A2-4585-AB11-CA438FBD281E}" destId="{D47F2E81-9665-4ED4-AEB9-6A176A579276}" srcOrd="2" destOrd="0" parTransId="{8B2A67F4-353A-4546-98F7-69BB9B12F082}" sibTransId="{1CEB016B-B84F-46A1-B4EC-F76923023438}"/>
    <dgm:cxn modelId="{86B1FFFF-57C1-4FB5-83E2-38C35FD697D4}" type="presOf" srcId="{1B472FE6-5727-4335-960F-EBC61498A57B}" destId="{F95D2798-F3DE-4F0B-9892-8904452FE2D0}" srcOrd="0" destOrd="0" presId="urn:microsoft.com/office/officeart/2005/8/layout/vList5"/>
    <dgm:cxn modelId="{C6FF0681-DE12-48ED-B399-F5077FE50412}" type="presOf" srcId="{3D66FAA5-A46B-42DE-9881-C36AA1948990}" destId="{4078A9E7-1456-4A02-8A6A-3B481E48D298}" srcOrd="0" destOrd="0" presId="urn:microsoft.com/office/officeart/2005/8/layout/vList5"/>
    <dgm:cxn modelId="{2B7E9195-5D92-4B78-A0AF-35F863DF0528}" type="presParOf" srcId="{A002A01C-2B4B-4C63-8543-A9A2E6592540}" destId="{8CE5E779-CBC0-4842-ACBE-4F8A7D9073B7}" srcOrd="0" destOrd="0" presId="urn:microsoft.com/office/officeart/2005/8/layout/vList5"/>
    <dgm:cxn modelId="{9AEA475E-DB75-4B73-B1EA-A88C26BDEB3F}" type="presParOf" srcId="{8CE5E779-CBC0-4842-ACBE-4F8A7D9073B7}" destId="{7429262F-DFBC-4ED3-A251-31778730C7A1}" srcOrd="0" destOrd="0" presId="urn:microsoft.com/office/officeart/2005/8/layout/vList5"/>
    <dgm:cxn modelId="{7B9D1AF9-39B4-4D18-BA25-587A6554A7A6}" type="presParOf" srcId="{8CE5E779-CBC0-4842-ACBE-4F8A7D9073B7}" destId="{27A92D49-CC4F-4C68-862C-D97B7FBA8FB8}" srcOrd="1" destOrd="0" presId="urn:microsoft.com/office/officeart/2005/8/layout/vList5"/>
    <dgm:cxn modelId="{4F325DFA-2240-4B7D-A49C-E26255BC6911}" type="presParOf" srcId="{A002A01C-2B4B-4C63-8543-A9A2E6592540}" destId="{82C3A2AC-89C5-403D-B1A8-4DD40FBF1A50}" srcOrd="1" destOrd="0" presId="urn:microsoft.com/office/officeart/2005/8/layout/vList5"/>
    <dgm:cxn modelId="{38F2463F-C7D7-4DEA-8F8E-0080ED412301}" type="presParOf" srcId="{A002A01C-2B4B-4C63-8543-A9A2E6592540}" destId="{127EF311-8598-429E-8598-01C6F7C60A16}" srcOrd="2" destOrd="0" presId="urn:microsoft.com/office/officeart/2005/8/layout/vList5"/>
    <dgm:cxn modelId="{2FD2267F-D278-49CA-9604-555FF2133BF8}" type="presParOf" srcId="{127EF311-8598-429E-8598-01C6F7C60A16}" destId="{B332187A-63F6-4823-A530-1DD4AE090B98}" srcOrd="0" destOrd="0" presId="urn:microsoft.com/office/officeart/2005/8/layout/vList5"/>
    <dgm:cxn modelId="{4207B1A8-01C4-4C3B-80A7-0F37BB40B04B}" type="presParOf" srcId="{127EF311-8598-429E-8598-01C6F7C60A16}" destId="{F95D2798-F3DE-4F0B-9892-8904452FE2D0}" srcOrd="1" destOrd="0" presId="urn:microsoft.com/office/officeart/2005/8/layout/vList5"/>
    <dgm:cxn modelId="{CFF571FA-3D44-41BE-8CF3-5FDE73F7DDD5}" type="presParOf" srcId="{A002A01C-2B4B-4C63-8543-A9A2E6592540}" destId="{D4503346-1E56-433E-A459-3210085DAEE8}" srcOrd="3" destOrd="0" presId="urn:microsoft.com/office/officeart/2005/8/layout/vList5"/>
    <dgm:cxn modelId="{16836120-279B-45E6-977C-DEFDBBFE5856}" type="presParOf" srcId="{A002A01C-2B4B-4C63-8543-A9A2E6592540}" destId="{6C755C78-2D63-400D-82FF-66B8ADA6240D}" srcOrd="4" destOrd="0" presId="urn:microsoft.com/office/officeart/2005/8/layout/vList5"/>
    <dgm:cxn modelId="{D1EB3E09-FBC3-46CD-A59C-9BDAC0124414}" type="presParOf" srcId="{6C755C78-2D63-400D-82FF-66B8ADA6240D}" destId="{DF4285CE-5540-450B-91E8-FC5D88259D90}" srcOrd="0" destOrd="0" presId="urn:microsoft.com/office/officeart/2005/8/layout/vList5"/>
    <dgm:cxn modelId="{DC2EC7AD-ED61-40C4-9006-33E2550ADD8B}" type="presParOf" srcId="{6C755C78-2D63-400D-82FF-66B8ADA6240D}" destId="{926AB296-87CE-4BB3-985D-BB8F994C3600}" srcOrd="1" destOrd="0" presId="urn:microsoft.com/office/officeart/2005/8/layout/vList5"/>
    <dgm:cxn modelId="{18922BE9-6C8F-4E6E-B48E-D91DCA2B2ECC}" type="presParOf" srcId="{A002A01C-2B4B-4C63-8543-A9A2E6592540}" destId="{8821FEB3-8556-4AE2-9C15-F338ABA066AB}" srcOrd="5" destOrd="0" presId="urn:microsoft.com/office/officeart/2005/8/layout/vList5"/>
    <dgm:cxn modelId="{F2C4DA16-08E5-4459-9E78-95E9FA02EA09}" type="presParOf" srcId="{A002A01C-2B4B-4C63-8543-A9A2E6592540}" destId="{4E461457-91D3-4EAB-BBC7-C416F6BD860A}" srcOrd="6" destOrd="0" presId="urn:microsoft.com/office/officeart/2005/8/layout/vList5"/>
    <dgm:cxn modelId="{F8045604-B14B-4596-9720-FBC49733CE71}" type="presParOf" srcId="{4E461457-91D3-4EAB-BBC7-C416F6BD860A}" destId="{29C677EC-768E-40DF-BB2A-5D274C30808B}" srcOrd="0" destOrd="0" presId="urn:microsoft.com/office/officeart/2005/8/layout/vList5"/>
    <dgm:cxn modelId="{7DFB6AAB-6A1B-41E9-A82C-BEC00DD48D2C}" type="presParOf" srcId="{4E461457-91D3-4EAB-BBC7-C416F6BD860A}" destId="{4078A9E7-1456-4A02-8A6A-3B481E48D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92D49-CC4F-4C68-862C-D97B7FBA8FB8}">
      <dsp:nvSpPr>
        <dsp:cNvPr id="0" name=""/>
        <dsp:cNvSpPr/>
      </dsp:nvSpPr>
      <dsp:spPr>
        <a:xfrm rot="5400000">
          <a:off x="6646389" y="-3843126"/>
          <a:ext cx="984590" cy="8705030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Organe de décision et de validation du cadre institutionnel de pilotage du PNRO 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 par le Premier Ministre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 rot="-5400000">
        <a:off x="2786169" y="65158"/>
        <a:ext cx="8656966" cy="888462"/>
      </dsp:txXfrm>
    </dsp:sp>
    <dsp:sp modelId="{7429262F-DFBC-4ED3-A251-31778730C7A1}">
      <dsp:nvSpPr>
        <dsp:cNvPr id="0" name=""/>
        <dsp:cNvSpPr/>
      </dsp:nvSpPr>
      <dsp:spPr>
        <a:xfrm>
          <a:off x="0" y="51132"/>
          <a:ext cx="2733499" cy="882743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 National de Pilotage 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43092" y="94224"/>
        <a:ext cx="2647315" cy="796559"/>
      </dsp:txXfrm>
    </dsp:sp>
    <dsp:sp modelId="{F95D2798-F3DE-4F0B-9892-8904452FE2D0}">
      <dsp:nvSpPr>
        <dsp:cNvPr id="0" name=""/>
        <dsp:cNvSpPr/>
      </dsp:nvSpPr>
      <dsp:spPr>
        <a:xfrm rot="5400000">
          <a:off x="6832580" y="-2899392"/>
          <a:ext cx="706194" cy="8713540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 de la mise en œuvre du PNRO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 par le Ministre en charge des Mines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 rot="-5400000">
        <a:off x="2828907" y="1138755"/>
        <a:ext cx="8679066" cy="637246"/>
      </dsp:txXfrm>
    </dsp:sp>
    <dsp:sp modelId="{B332187A-63F6-4823-A530-1DD4AE090B98}">
      <dsp:nvSpPr>
        <dsp:cNvPr id="0" name=""/>
        <dsp:cNvSpPr/>
      </dsp:nvSpPr>
      <dsp:spPr>
        <a:xfrm>
          <a:off x="0" y="1028936"/>
          <a:ext cx="2736171" cy="882743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 National Technique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43092" y="1072028"/>
        <a:ext cx="2649987" cy="796559"/>
      </dsp:txXfrm>
    </dsp:sp>
    <dsp:sp modelId="{926AB296-87CE-4BB3-985D-BB8F994C3600}">
      <dsp:nvSpPr>
        <dsp:cNvPr id="0" name=""/>
        <dsp:cNvSpPr/>
      </dsp:nvSpPr>
      <dsp:spPr>
        <a:xfrm rot="5400000">
          <a:off x="6703438" y="-1978793"/>
          <a:ext cx="915115" cy="8762924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Chargée de la mise en œuvre des activités du PNRO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Logée à la Direction Générale des Mines et de la Géologie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 rot="-5400000">
        <a:off x="2779534" y="1989783"/>
        <a:ext cx="8718252" cy="825771"/>
      </dsp:txXfrm>
    </dsp:sp>
    <dsp:sp modelId="{DF4285CE-5540-450B-91E8-FC5D88259D90}">
      <dsp:nvSpPr>
        <dsp:cNvPr id="0" name=""/>
        <dsp:cNvSpPr/>
      </dsp:nvSpPr>
      <dsp:spPr>
        <a:xfrm>
          <a:off x="40839" y="1933692"/>
          <a:ext cx="2776894" cy="882743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Cellule d'Exécution 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83931" y="1976784"/>
        <a:ext cx="2690710" cy="796559"/>
      </dsp:txXfrm>
    </dsp:sp>
    <dsp:sp modelId="{4078A9E7-1456-4A02-8A6A-3B481E48D298}">
      <dsp:nvSpPr>
        <dsp:cNvPr id="0" name=""/>
        <dsp:cNvSpPr/>
      </dsp:nvSpPr>
      <dsp:spPr>
        <a:xfrm rot="5400000">
          <a:off x="6796111" y="-948309"/>
          <a:ext cx="858535" cy="8634127"/>
        </a:xfrm>
        <a:prstGeom prst="round2SameRect">
          <a:avLst/>
        </a:prstGeom>
        <a:solidFill>
          <a:srgbClr val="F6A21D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6A21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Chargés du suivi de la mise en œuvre locale du PNRO 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Présidés par les Préfets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r-FR" sz="2000" kern="12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ll Sans MT" panose="020B0502020104020203" pitchFamily="34" charset="0"/>
              <a:ea typeface="+mn-ea"/>
              <a:cs typeface="+mn-cs"/>
            </a:rPr>
            <a:t>Secrétariat technique assuré par les DR et DD Mines</a:t>
          </a:r>
          <a:endParaRPr kumimoji="0" lang="fr-FR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 rot="-5400000">
        <a:off x="2908315" y="2981397"/>
        <a:ext cx="8592217" cy="774715"/>
      </dsp:txXfrm>
    </dsp:sp>
    <dsp:sp modelId="{29C677EC-768E-40DF-BB2A-5D274C30808B}">
      <dsp:nvSpPr>
        <dsp:cNvPr id="0" name=""/>
        <dsp:cNvSpPr/>
      </dsp:nvSpPr>
      <dsp:spPr>
        <a:xfrm>
          <a:off x="0" y="2915069"/>
          <a:ext cx="2845705" cy="882743"/>
        </a:xfrm>
        <a:prstGeom prst="roundRect">
          <a:avLst/>
        </a:prstGeom>
        <a:solidFill>
          <a:srgbClr val="F6A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kern="1200" dirty="0" smtClean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Comités Techniques Locaux</a:t>
          </a:r>
          <a:endParaRPr kumimoji="0" lang="fr-FR" sz="2000" kern="1200" dirty="0">
            <a:solidFill>
              <a:srgbClr val="FFFFFF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43092" y="2958161"/>
        <a:ext cx="2759521" cy="796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26CD7-1BB8-4CAB-8709-A4BCCB2C0676}" type="datetimeFigureOut">
              <a:rPr lang="en-US" altLang="fr-FR"/>
              <a:pPr>
                <a:defRPr/>
              </a:pPr>
              <a:t>3/30/2021</a:t>
            </a:fld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E90068-CB1C-4FC7-81B8-3B9F6BBBB51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00114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A86F94-EE65-4372-BBCD-B619332598F7}" type="datetimeFigureOut">
              <a:rPr lang="fr-FR"/>
              <a:pPr>
                <a:defRPr/>
              </a:pPr>
              <a:t>30/03/2021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A4A390-697A-4DBD-91AE-98BF3EA520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4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4251-9EF1-4C39-891A-51A3E576C200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BC6E-D63D-426C-80BD-6185B7A6DB8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4784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8933-859F-46D1-BD55-DD87E7FAB401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EF84-34DB-4F91-A2BD-D4864F8578B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2978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BD1-2B07-4B02-88AF-EB61C30AA86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6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fr-F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fr-F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A9B830C-CC1E-498C-A2C6-6A51EB8D6C6E}" type="slidenum">
              <a:rPr lang="fr-FR" altLang="fr-FR" smtClean="0">
                <a:solidFill>
                  <a:prstClr val="black"/>
                </a:solidFill>
                <a:ea typeface="ＭＳ Ｐゴシック" charset="0"/>
              </a:rPr>
              <a:pPr defTabSz="457200"/>
              <a:t>‹N°›</a:t>
            </a:fld>
            <a:endParaRPr lang="fr-FR" altLang="fr-F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7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4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8347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215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638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242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B11E-E7EE-4018-8307-5E3571129BE0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396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3211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567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5051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0719" y="1628800"/>
            <a:ext cx="11777133" cy="4806924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98863" y="463"/>
            <a:ext cx="10793139" cy="1037763"/>
          </a:xfrm>
          <a:prstGeom prst="rect">
            <a:avLst/>
          </a:prstGeom>
        </p:spPr>
        <p:txBody>
          <a:bodyPr vert="horz" anchor="ctr"/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11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BD1-2B07-4B02-88AF-EB61C30AA86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7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fr-F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fr-F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A9B830C-CC1E-498C-A2C6-6A51EB8D6C6E}" type="slidenum">
              <a:rPr lang="fr-FR" altLang="fr-FR" smtClean="0">
                <a:solidFill>
                  <a:prstClr val="black"/>
                </a:solidFill>
                <a:ea typeface="ＭＳ Ｐゴシック" charset="0"/>
              </a:rPr>
              <a:pPr defTabSz="457200"/>
              <a:t>‹N°›</a:t>
            </a:fld>
            <a:endParaRPr lang="fr-FR" altLang="fr-F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5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5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044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8873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41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A64C-D054-41D2-A426-4871629C97AA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79E6-BF14-4045-A4BC-0CE22EAF525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67053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819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538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2947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882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9647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0719" y="1628800"/>
            <a:ext cx="11777133" cy="4806924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98863" y="463"/>
            <a:ext cx="10793139" cy="1037763"/>
          </a:xfrm>
          <a:prstGeom prst="rect">
            <a:avLst/>
          </a:prstGeom>
        </p:spPr>
        <p:txBody>
          <a:bodyPr vert="horz" anchor="ctr"/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F405-A67B-4E52-ACC0-525612B9CF01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FC38-AB78-4384-865F-0D5C7A1FFED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9523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A8E8-EB8D-4CFB-90F7-0E3BE2A710FA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5166-5E7D-4193-9C1C-4D33B3B393C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17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6B8E-BE67-4B9C-BB7D-7D1FB0EC3279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896E-E3FD-452F-92CE-2D39D6069F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0938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2E69-C684-40EE-99AE-13133D02544F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7CEE-FFA1-466A-9991-A28C59B8F97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5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DC4A-EFB2-4B94-8E80-B1320F9E8B1F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FE1B-D364-467D-B9DB-F21F96E9529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866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B993-1A7A-4FE9-8F37-111AE439784D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8ECE-3F73-4B5D-B2E8-5A245F5E95B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72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0" y="0"/>
            <a:ext cx="12192000" cy="169068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79650" y="220663"/>
            <a:ext cx="84677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2597150"/>
            <a:ext cx="105156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B2A7EC-BDA3-487B-8EC7-0473C43A56FE}" type="datetime1">
              <a:rPr lang="en-US" altLang="fr-FR" smtClean="0"/>
              <a:t>3/30/2021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8A8AE4-47D7-4FA9-9113-5A0437333B0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385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025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0"/>
          <p:cNvSpPr/>
          <p:nvPr userDrawn="1"/>
        </p:nvSpPr>
        <p:spPr>
          <a:xfrm>
            <a:off x="0" y="6176963"/>
            <a:ext cx="10502900" cy="681037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5" name="Picture 10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6153150"/>
            <a:ext cx="1189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 Light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 Light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 Light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 Light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alpha val="70000"/>
                </a:srgb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smtClean="0">
                <a:latin typeface="Gill Sans MT" panose="020B0502020104020203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7" name="Image 1" descr="http://www.abidjan.net/communiques/logos/logoArmoirieCCC.gif"/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8"/>
          <a:stretch/>
        </p:blipFill>
        <p:spPr bwMode="auto">
          <a:xfrm>
            <a:off x="10639885" y="0"/>
            <a:ext cx="1517379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" y="71883"/>
            <a:ext cx="1704296" cy="9847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3240" y="6404680"/>
            <a:ext cx="11598776" cy="4447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3/30/2021</a:t>
            </a:fld>
            <a:endParaRPr lang="en-US" dirty="0">
              <a:solidFill>
                <a:srgbClr val="000000">
                  <a:alpha val="70000"/>
                </a:srgb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alpha val="70000"/>
                </a:srgb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smtClean="0">
                <a:latin typeface="Gill Sans MT" panose="020B0502020104020203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7" name="Image 1" descr="http://www.abidjan.net/communiques/logos/logoArmoirieCCC.gif"/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8"/>
          <a:stretch/>
        </p:blipFill>
        <p:spPr bwMode="auto">
          <a:xfrm>
            <a:off x="10639885" y="0"/>
            <a:ext cx="1517379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" y="71883"/>
            <a:ext cx="1704296" cy="9847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3240" y="6404680"/>
            <a:ext cx="11598776" cy="4447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-1" y="0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45753" y="1631092"/>
            <a:ext cx="10386073" cy="3097427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 smtClean="0">
                <a:ln w="1905"/>
                <a:solidFill>
                  <a:srgbClr val="99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LA NOUVELLE STRATEGIE DE LUTTE CONTRE L’ORPAILLAGE ILLICITE</a:t>
            </a:r>
            <a:endParaRPr lang="fr-FR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aur" pitchFamily="18" charset="0"/>
              <a:ea typeface="ＭＳ Ｐゴシック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aur" pitchFamily="18" charset="0"/>
              <a:ea typeface="ＭＳ Ｐゴシック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aur" pitchFamily="18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73001" y="199620"/>
            <a:ext cx="969327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Nouvelles orientations dans la lutte contre l’orpaillage illicite</a:t>
            </a:r>
            <a:endParaRPr lang="fr-F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10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9" y="1325195"/>
            <a:ext cx="11290740" cy="4807790"/>
          </a:xfrm>
        </p:spPr>
        <p:txBody>
          <a:bodyPr/>
          <a:lstStyle/>
          <a:p>
            <a:pPr marL="457200" lvl="1" indent="0">
              <a:buNone/>
            </a:pPr>
            <a:endParaRPr lang="fr-FR" alt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4800" b="1" dirty="0" smtClean="0">
                <a:solidFill>
                  <a:srgbClr val="000000"/>
                </a:solidFill>
              </a:rPr>
              <a:t>Création </a:t>
            </a:r>
            <a:r>
              <a:rPr lang="fr-FR" sz="4800" b="1" dirty="0">
                <a:solidFill>
                  <a:srgbClr val="000000"/>
                </a:solidFill>
              </a:rPr>
              <a:t>de la Brigade de Répression des Infractions au Code Minier (BRICM</a:t>
            </a:r>
            <a:r>
              <a:rPr lang="fr-FR" sz="4800" b="1" dirty="0" smtClean="0">
                <a:solidFill>
                  <a:srgbClr val="000000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fr-FR" sz="4800" b="1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4800" b="1" dirty="0" smtClean="0">
                <a:solidFill>
                  <a:srgbClr val="000000"/>
                </a:solidFill>
              </a:rPr>
              <a:t>Projet Chantier-Ecole</a:t>
            </a:r>
            <a:endParaRPr lang="fr-FR" sz="4800" b="1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endParaRPr lang="fr-FR" sz="24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endParaRPr lang="fr-FR" sz="2400" dirty="0" smtClean="0">
              <a:solidFill>
                <a:srgbClr val="000000"/>
              </a:solidFill>
            </a:endParaRPr>
          </a:p>
          <a:p>
            <a:pPr lvl="1"/>
            <a:endParaRPr lang="fr-FR" altLang="en-US" dirty="0" smtClean="0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73001" y="199620"/>
            <a:ext cx="969327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Brigade </a:t>
            </a:r>
            <a:r>
              <a:rPr lang="fr-F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Répression des Infractions au Code Minier (BRICM)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11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9" y="1325195"/>
            <a:ext cx="11290740" cy="4807790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Lancement </a:t>
            </a:r>
            <a:r>
              <a:rPr lang="fr-FR" sz="2400" dirty="0">
                <a:solidFill>
                  <a:srgbClr val="000000"/>
                </a:solidFill>
              </a:rPr>
              <a:t>des activités de la BRICM, le 28 décembre 2018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>
                <a:solidFill>
                  <a:srgbClr val="000000"/>
                </a:solidFill>
              </a:rPr>
              <a:t>Répond à l’absence de répression véritable en cas d’infraction au code minier constaté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>
                <a:solidFill>
                  <a:srgbClr val="000000"/>
                </a:solidFill>
              </a:rPr>
              <a:t>Structure d’appui des actions de coercition des services du Ministère en charge des Mines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>
                <a:solidFill>
                  <a:srgbClr val="000000"/>
                </a:solidFill>
              </a:rPr>
              <a:t>L’arrêté </a:t>
            </a:r>
            <a:r>
              <a:rPr lang="fr-FR" sz="2400" b="1" dirty="0">
                <a:solidFill>
                  <a:srgbClr val="000000"/>
                </a:solidFill>
              </a:rPr>
              <a:t>n°004 MMG/CAB du 22 octobre 2018 </a:t>
            </a:r>
            <a:r>
              <a:rPr lang="fr-FR" sz="2400" dirty="0">
                <a:solidFill>
                  <a:srgbClr val="000000"/>
                </a:solidFill>
              </a:rPr>
              <a:t>fixe le cadre institutionnel de la BRICM</a:t>
            </a:r>
          </a:p>
          <a:p>
            <a:pPr lvl="1"/>
            <a:endParaRPr lang="fr-FR" altLang="en-US" dirty="0" smtClean="0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5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73001" y="199620"/>
            <a:ext cx="9693275" cy="93102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Brigade </a:t>
            </a:r>
            <a:r>
              <a:rPr lang="fr-F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Répression des Infractions au Code Minier (BRICM)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12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8" y="765275"/>
            <a:ext cx="11290740" cy="5591075"/>
          </a:xfrm>
        </p:spPr>
        <p:txBody>
          <a:bodyPr/>
          <a:lstStyle/>
          <a:p>
            <a:pPr marL="457200" lvl="1" indent="0">
              <a:buNone/>
            </a:pPr>
            <a:endParaRPr lang="fr-FR" alt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Bilan </a:t>
            </a:r>
            <a:r>
              <a:rPr lang="fr-FR" sz="2400" b="1" dirty="0">
                <a:solidFill>
                  <a:srgbClr val="0070C0"/>
                </a:solidFill>
              </a:rPr>
              <a:t>global des opérations de déguerpissement d’orpailleurs clandestins dans au titre de l’année 2019.</a:t>
            </a:r>
            <a:endParaRPr lang="fr-FR" sz="2400" dirty="0" smtClean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17 </a:t>
            </a:r>
            <a:r>
              <a:rPr lang="fr-FR" sz="2400" dirty="0">
                <a:solidFill>
                  <a:srgbClr val="000000"/>
                </a:solidFill>
              </a:rPr>
              <a:t>opérations de déguerpissement </a:t>
            </a:r>
            <a:r>
              <a:rPr lang="fr-FR" sz="2400" dirty="0" smtClean="0">
                <a:solidFill>
                  <a:srgbClr val="000000"/>
                </a:solidFill>
              </a:rPr>
              <a:t>menées </a:t>
            </a:r>
            <a:r>
              <a:rPr lang="fr-FR" sz="2400" dirty="0">
                <a:solidFill>
                  <a:srgbClr val="000000"/>
                </a:solidFill>
              </a:rPr>
              <a:t>par la </a:t>
            </a:r>
            <a:r>
              <a:rPr lang="fr-FR" sz="2400" dirty="0" smtClean="0">
                <a:solidFill>
                  <a:srgbClr val="000000"/>
                </a:solidFill>
              </a:rPr>
              <a:t>BRICM</a:t>
            </a: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222 </a:t>
            </a:r>
            <a:r>
              <a:rPr lang="fr-FR" sz="2400" dirty="0">
                <a:solidFill>
                  <a:srgbClr val="000000"/>
                </a:solidFill>
              </a:rPr>
              <a:t>sites d’orpaillage illicites </a:t>
            </a:r>
            <a:r>
              <a:rPr lang="fr-FR" sz="2400" dirty="0" smtClean="0">
                <a:solidFill>
                  <a:srgbClr val="000000"/>
                </a:solidFill>
              </a:rPr>
              <a:t>traités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280,858 </a:t>
            </a:r>
            <a:r>
              <a:rPr lang="fr-FR" sz="2400" dirty="0">
                <a:solidFill>
                  <a:srgbClr val="000000"/>
                </a:solidFill>
              </a:rPr>
              <a:t>tonnes de minerais concassé et </a:t>
            </a:r>
            <a:r>
              <a:rPr lang="fr-FR" sz="2400" dirty="0" smtClean="0">
                <a:solidFill>
                  <a:srgbClr val="000000"/>
                </a:solidFill>
              </a:rPr>
              <a:t>broyé, saisis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>
                <a:solidFill>
                  <a:srgbClr val="000000"/>
                </a:solidFill>
              </a:rPr>
              <a:t>Equipements et matériels saisis : 139 pelles </a:t>
            </a:r>
            <a:r>
              <a:rPr lang="fr-FR" sz="2400" dirty="0" smtClean="0">
                <a:solidFill>
                  <a:srgbClr val="000000"/>
                </a:solidFill>
              </a:rPr>
              <a:t>hydrauliques, 03 chargeuses, 20 véhicules, </a:t>
            </a:r>
            <a:r>
              <a:rPr lang="fr-FR" sz="2400" dirty="0">
                <a:solidFill>
                  <a:srgbClr val="000000"/>
                </a:solidFill>
              </a:rPr>
              <a:t>51 </a:t>
            </a:r>
            <a:r>
              <a:rPr lang="fr-FR" sz="2400" dirty="0" smtClean="0">
                <a:solidFill>
                  <a:srgbClr val="000000"/>
                </a:solidFill>
              </a:rPr>
              <a:t>générateurs,81 motocyclettes,27 </a:t>
            </a:r>
            <a:r>
              <a:rPr lang="fr-FR" sz="2400" dirty="0">
                <a:solidFill>
                  <a:srgbClr val="000000"/>
                </a:solidFill>
              </a:rPr>
              <a:t>groupes </a:t>
            </a:r>
            <a:r>
              <a:rPr lang="fr-FR" sz="2400" dirty="0" smtClean="0">
                <a:solidFill>
                  <a:srgbClr val="000000"/>
                </a:solidFill>
              </a:rPr>
              <a:t>électrogènes,123 motopompes,21 </a:t>
            </a:r>
            <a:r>
              <a:rPr lang="fr-FR" sz="2400" dirty="0">
                <a:solidFill>
                  <a:srgbClr val="000000"/>
                </a:solidFill>
              </a:rPr>
              <a:t>kg de </a:t>
            </a:r>
            <a:r>
              <a:rPr lang="fr-FR" sz="2400" dirty="0" smtClean="0">
                <a:solidFill>
                  <a:srgbClr val="000000"/>
                </a:solidFill>
              </a:rPr>
              <a:t>mercure, 200 </a:t>
            </a:r>
            <a:r>
              <a:rPr lang="fr-FR" sz="2400" dirty="0">
                <a:solidFill>
                  <a:srgbClr val="000000"/>
                </a:solidFill>
              </a:rPr>
              <a:t>explosifs et accessoires de mise à </a:t>
            </a:r>
            <a:r>
              <a:rPr lang="fr-FR" sz="2400" dirty="0" err="1" smtClean="0">
                <a:solidFill>
                  <a:srgbClr val="000000"/>
                </a:solidFill>
              </a:rPr>
              <a:t>feu,etc</a:t>
            </a:r>
            <a:r>
              <a:rPr lang="fr-FR" sz="2400" dirty="0" smtClean="0">
                <a:solidFill>
                  <a:srgbClr val="000000"/>
                </a:solidFill>
              </a:rPr>
              <a:t>… 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Cent </a:t>
            </a:r>
            <a:r>
              <a:rPr lang="fr-FR" sz="2400" dirty="0">
                <a:solidFill>
                  <a:srgbClr val="000000"/>
                </a:solidFill>
              </a:rPr>
              <a:t>trente-neuf (139) personnes interpellées puis </a:t>
            </a:r>
            <a:r>
              <a:rPr lang="fr-FR" sz="2400" dirty="0" smtClean="0">
                <a:solidFill>
                  <a:srgbClr val="000000"/>
                </a:solidFill>
              </a:rPr>
              <a:t>déférées </a:t>
            </a:r>
            <a:r>
              <a:rPr lang="fr-FR" sz="2400" dirty="0">
                <a:solidFill>
                  <a:srgbClr val="000000"/>
                </a:solidFill>
              </a:rPr>
              <a:t>et quatorze (14) </a:t>
            </a:r>
            <a:r>
              <a:rPr lang="fr-FR" sz="2400" dirty="0" smtClean="0">
                <a:solidFill>
                  <a:srgbClr val="000000"/>
                </a:solidFill>
              </a:rPr>
              <a:t>procès </a:t>
            </a:r>
            <a:r>
              <a:rPr lang="fr-FR" sz="2400" dirty="0">
                <a:solidFill>
                  <a:srgbClr val="000000"/>
                </a:solidFill>
              </a:rPr>
              <a:t>ayant abouti à quatorze (14) condamnations par les tribunaux </a:t>
            </a:r>
            <a:r>
              <a:rPr lang="fr-FR" sz="2400" dirty="0" smtClean="0">
                <a:solidFill>
                  <a:srgbClr val="000000"/>
                </a:solidFill>
              </a:rPr>
              <a:t>répressifs</a:t>
            </a:r>
          </a:p>
          <a:p>
            <a:pPr lvl="0">
              <a:spcBef>
                <a:spcPts val="0"/>
              </a:spcBef>
              <a:buClrTx/>
            </a:pPr>
            <a:endParaRPr lang="fr-FR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Tx/>
            </a:pPr>
            <a:r>
              <a:rPr lang="fr-FR" sz="2400" dirty="0" smtClean="0">
                <a:solidFill>
                  <a:srgbClr val="000000"/>
                </a:solidFill>
              </a:rPr>
              <a:t>53 </a:t>
            </a:r>
            <a:r>
              <a:rPr lang="fr-FR" sz="2400" dirty="0">
                <a:solidFill>
                  <a:srgbClr val="000000"/>
                </a:solidFill>
              </a:rPr>
              <a:t>personnes ont été condamnées </a:t>
            </a:r>
            <a:r>
              <a:rPr lang="fr-FR" sz="2400" dirty="0" err="1">
                <a:solidFill>
                  <a:srgbClr val="000000"/>
                </a:solidFill>
              </a:rPr>
              <a:t>chacunes</a:t>
            </a:r>
            <a:r>
              <a:rPr lang="fr-FR" sz="2400" dirty="0">
                <a:solidFill>
                  <a:srgbClr val="000000"/>
                </a:solidFill>
              </a:rPr>
              <a:t> à 24 mois de prison ferme et 8 personnes interdites de </a:t>
            </a:r>
            <a:r>
              <a:rPr lang="fr-FR" sz="2400" dirty="0" smtClean="0">
                <a:solidFill>
                  <a:srgbClr val="000000"/>
                </a:solidFill>
              </a:rPr>
              <a:t>séjourner </a:t>
            </a:r>
            <a:r>
              <a:rPr lang="fr-FR" sz="2400" dirty="0">
                <a:solidFill>
                  <a:srgbClr val="000000"/>
                </a:solidFill>
              </a:rPr>
              <a:t>sur le </a:t>
            </a:r>
            <a:r>
              <a:rPr lang="fr-FR" sz="2400" dirty="0" smtClean="0">
                <a:solidFill>
                  <a:srgbClr val="000000"/>
                </a:solidFill>
              </a:rPr>
              <a:t>territoire </a:t>
            </a:r>
            <a:r>
              <a:rPr lang="fr-FR" sz="2400" dirty="0">
                <a:solidFill>
                  <a:srgbClr val="000000"/>
                </a:solidFill>
              </a:rPr>
              <a:t>ivoirien chacune pendant 10 </a:t>
            </a:r>
            <a:r>
              <a:rPr lang="fr-FR" sz="2400" dirty="0" smtClean="0">
                <a:solidFill>
                  <a:srgbClr val="000000"/>
                </a:solidFill>
              </a:rPr>
              <a:t>ans</a:t>
            </a:r>
            <a:endParaRPr lang="fr-FR" sz="2400" dirty="0">
              <a:solidFill>
                <a:srgbClr val="000000"/>
              </a:solidFill>
            </a:endParaRPr>
          </a:p>
          <a:p>
            <a:pPr lvl="1"/>
            <a:endParaRPr lang="fr-FR" altLang="en-US" dirty="0" smtClean="0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" y="13657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73001" y="199620"/>
            <a:ext cx="9693275" cy="93102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Brigade </a:t>
            </a:r>
            <a:r>
              <a:rPr lang="fr-F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Répression des Infractions au Code Minier (BRICM)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8" y="765275"/>
            <a:ext cx="11290740" cy="5591075"/>
          </a:xfrm>
        </p:spPr>
        <p:txBody>
          <a:bodyPr/>
          <a:lstStyle/>
          <a:p>
            <a:pPr marL="457200" lvl="1" indent="0">
              <a:buNone/>
            </a:pPr>
            <a:endParaRPr lang="fr-FR" alt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b="1" dirty="0">
                <a:solidFill>
                  <a:srgbClr val="0070C0"/>
                </a:solidFill>
              </a:rPr>
              <a:t>Bilan global des opérations de déguerpissement d’orpailleurs clandestins dans au titre de l’année 2019.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 </a:t>
            </a:r>
            <a:r>
              <a:rPr lang="fr-FR" dirty="0">
                <a:solidFill>
                  <a:schemeClr val="tx1"/>
                </a:solidFill>
              </a:rPr>
              <a:t>l’issue des 21 opérations de déguerpissement menée par la </a:t>
            </a:r>
            <a:r>
              <a:rPr lang="fr-FR" dirty="0" smtClean="0">
                <a:solidFill>
                  <a:schemeClr val="tx1"/>
                </a:solidFill>
              </a:rPr>
              <a:t>BRICM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202 </a:t>
            </a:r>
            <a:r>
              <a:rPr lang="fr-FR" dirty="0">
                <a:solidFill>
                  <a:schemeClr val="tx1"/>
                </a:solidFill>
              </a:rPr>
              <a:t>sites d’orpaillage illicites </a:t>
            </a:r>
            <a:r>
              <a:rPr lang="fr-FR" dirty="0" smtClean="0">
                <a:solidFill>
                  <a:schemeClr val="tx1"/>
                </a:solidFill>
              </a:rPr>
              <a:t>traités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663,65 </a:t>
            </a:r>
            <a:r>
              <a:rPr lang="fr-FR" dirty="0">
                <a:solidFill>
                  <a:schemeClr val="tx1"/>
                </a:solidFill>
              </a:rPr>
              <a:t>g d’or  et 211,09 </a:t>
            </a:r>
            <a:r>
              <a:rPr lang="fr-FR" dirty="0" smtClean="0">
                <a:solidFill>
                  <a:schemeClr val="tx1"/>
                </a:solidFill>
              </a:rPr>
              <a:t>tonnes </a:t>
            </a:r>
            <a:r>
              <a:rPr lang="fr-FR" dirty="0">
                <a:solidFill>
                  <a:schemeClr val="tx1"/>
                </a:solidFill>
              </a:rPr>
              <a:t>de minerais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134 </a:t>
            </a:r>
            <a:r>
              <a:rPr lang="fr-FR" dirty="0">
                <a:solidFill>
                  <a:schemeClr val="tx1"/>
                </a:solidFill>
              </a:rPr>
              <a:t>pelles </a:t>
            </a:r>
            <a:r>
              <a:rPr lang="fr-FR" dirty="0" smtClean="0">
                <a:solidFill>
                  <a:schemeClr val="tx1"/>
                </a:solidFill>
              </a:rPr>
              <a:t>hydrauliques,08 </a:t>
            </a:r>
            <a:r>
              <a:rPr lang="fr-FR" dirty="0">
                <a:solidFill>
                  <a:schemeClr val="tx1"/>
                </a:solidFill>
              </a:rPr>
              <a:t>véhicules </a:t>
            </a:r>
            <a:r>
              <a:rPr lang="fr-FR" dirty="0" smtClean="0">
                <a:solidFill>
                  <a:schemeClr val="tx1"/>
                </a:solidFill>
              </a:rPr>
              <a:t>, 04 </a:t>
            </a:r>
            <a:r>
              <a:rPr lang="fr-FR" dirty="0">
                <a:solidFill>
                  <a:schemeClr val="tx1"/>
                </a:solidFill>
              </a:rPr>
              <a:t>générateurs </a:t>
            </a:r>
            <a:r>
              <a:rPr lang="fr-FR" dirty="0">
                <a:solidFill>
                  <a:schemeClr val="tx1"/>
                </a:solidFill>
              </a:rPr>
              <a:t>,</a:t>
            </a:r>
            <a:r>
              <a:rPr lang="fr-FR" dirty="0" smtClean="0">
                <a:solidFill>
                  <a:schemeClr val="tx1"/>
                </a:solidFill>
              </a:rPr>
              <a:t> 06 </a:t>
            </a:r>
            <a:r>
              <a:rPr lang="fr-FR" dirty="0">
                <a:solidFill>
                  <a:schemeClr val="tx1"/>
                </a:solidFill>
              </a:rPr>
              <a:t>groupes </a:t>
            </a:r>
            <a:r>
              <a:rPr lang="fr-FR" dirty="0" smtClean="0">
                <a:solidFill>
                  <a:schemeClr val="tx1"/>
                </a:solidFill>
              </a:rPr>
              <a:t>électrogènes, 20 </a:t>
            </a:r>
            <a:r>
              <a:rPr lang="fr-FR" dirty="0">
                <a:solidFill>
                  <a:schemeClr val="tx1"/>
                </a:solidFill>
              </a:rPr>
              <a:t>motocyclettes </a:t>
            </a:r>
            <a:r>
              <a:rPr lang="fr-FR" dirty="0" smtClean="0">
                <a:solidFill>
                  <a:schemeClr val="tx1"/>
                </a:solidFill>
              </a:rPr>
              <a:t>,18 </a:t>
            </a:r>
            <a:r>
              <a:rPr lang="fr-FR" dirty="0">
                <a:solidFill>
                  <a:schemeClr val="tx1"/>
                </a:solidFill>
              </a:rPr>
              <a:t>motopompes </a:t>
            </a:r>
            <a:r>
              <a:rPr lang="fr-FR" dirty="0" smtClean="0">
                <a:solidFill>
                  <a:schemeClr val="tx1"/>
                </a:solidFill>
              </a:rPr>
              <a:t>,14 bobines,</a:t>
            </a:r>
            <a:r>
              <a:rPr lang="fr-FR" dirty="0">
                <a:solidFill>
                  <a:schemeClr val="tx1"/>
                </a:solidFill>
              </a:rPr>
              <a:t> 02 </a:t>
            </a:r>
            <a:r>
              <a:rPr lang="fr-FR" dirty="0" smtClean="0">
                <a:solidFill>
                  <a:schemeClr val="tx1"/>
                </a:solidFill>
              </a:rPr>
              <a:t>moteurs,12 broyeuses, etc…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Cinquante-deux </a:t>
            </a:r>
            <a:r>
              <a:rPr lang="fr-FR" dirty="0">
                <a:solidFill>
                  <a:schemeClr val="tx1"/>
                </a:solidFill>
              </a:rPr>
              <a:t>(52) personnes interpellées et déférées. </a:t>
            </a:r>
            <a:endParaRPr lang="fr-FR" dirty="0">
              <a:solidFill>
                <a:schemeClr val="tx1"/>
              </a:solidFill>
            </a:endParaRPr>
          </a:p>
          <a:p>
            <a:pPr lvl="1"/>
            <a:endParaRPr lang="fr-FR" altLang="en-US" dirty="0" smtClean="0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" y="13657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4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79650" y="220663"/>
            <a:ext cx="5884047" cy="90945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Initiative Chantier-Ecole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14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374269" y="1208157"/>
            <a:ext cx="11538568" cy="4886006"/>
          </a:xfrm>
        </p:spPr>
        <p:txBody>
          <a:bodyPr/>
          <a:lstStyle/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Renforcer </a:t>
            </a: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les actions du Programme National de Rationalisation de l’Orpaillage (PNRO)</a:t>
            </a:r>
          </a:p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assurer la formation aux meilleures pratiques d’exploitation minière artisanale et semi-industrielle </a:t>
            </a:r>
          </a:p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Encadrer des personnes désireuses de s’investir dans l’activité d’exploitation minière artisanale et semi-industrielle, légalement autorisée, sur des parcelles définis par l’Administration des Mines.</a:t>
            </a:r>
          </a:p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Projet lancé le  28 janvier 2019 sur un site pilote de 88 ha, avec l’appui technique de la SODEMI.</a:t>
            </a:r>
          </a:p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Définition de deux nouveaux sites-écoles projetés</a:t>
            </a:r>
          </a:p>
          <a:p>
            <a:pPr marL="457200" lvl="1" indent="0">
              <a:buNone/>
            </a:pPr>
            <a:endParaRPr lang="fr-FR" altLang="en-US" sz="14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5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79650" y="220663"/>
            <a:ext cx="5884047" cy="90945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Initiative Chantier-Ecole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15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3" y="0"/>
            <a:ext cx="1360988" cy="936103"/>
          </a:xfrm>
          <a:prstGeom prst="rect">
            <a:avLst/>
          </a:prstGeom>
          <a:noFill/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374269" y="914400"/>
            <a:ext cx="11677688" cy="5441950"/>
          </a:xfrm>
        </p:spPr>
        <p:txBody>
          <a:bodyPr/>
          <a:lstStyle/>
          <a:p>
            <a:pPr marL="0" lv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None/>
            </a:pPr>
            <a:r>
              <a:rPr lang="fr-FR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Initiative Chantier-Ecole</a:t>
            </a:r>
            <a:endParaRPr lang="fr-FR" sz="24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lv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douze </a:t>
            </a:r>
            <a:r>
              <a:rPr lang="fr-FR" sz="2400" b="1" dirty="0">
                <a:solidFill>
                  <a:schemeClr val="tx1"/>
                </a:solidFill>
              </a:rPr>
              <a:t>(12) chantiers-écoles </a:t>
            </a:r>
            <a:r>
              <a:rPr lang="fr-FR" sz="2400" dirty="0">
                <a:solidFill>
                  <a:schemeClr val="tx1"/>
                </a:solidFill>
              </a:rPr>
              <a:t>ouverts dans douze (12) Départements pour trois-cent-quatre-vingt-cinq (385) </a:t>
            </a:r>
            <a:r>
              <a:rPr lang="fr-FR" sz="2400" b="1" dirty="0">
                <a:solidFill>
                  <a:schemeClr val="tx1"/>
                </a:solidFill>
              </a:rPr>
              <a:t>impétrants </a:t>
            </a:r>
            <a:r>
              <a:rPr lang="fr-FR" sz="2400" dirty="0">
                <a:solidFill>
                  <a:schemeClr val="tx1"/>
                </a:solidFill>
              </a:rPr>
              <a:t>réellement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inscrits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281</a:t>
            </a:r>
            <a:r>
              <a:rPr lang="fr-FR" sz="2400" dirty="0">
                <a:solidFill>
                  <a:schemeClr val="tx1"/>
                </a:solidFill>
              </a:rPr>
              <a:t> artisans ont achevé leur </a:t>
            </a:r>
            <a:r>
              <a:rPr lang="fr-FR" sz="2400" dirty="0" smtClean="0">
                <a:solidFill>
                  <a:schemeClr val="tx1"/>
                </a:solidFill>
              </a:rPr>
              <a:t>formation:</a:t>
            </a:r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2400" b="1" dirty="0" smtClean="0">
                <a:solidFill>
                  <a:schemeClr val="tx1"/>
                </a:solidFill>
              </a:rPr>
              <a:t>44</a:t>
            </a:r>
            <a:r>
              <a:rPr lang="fr-FR" sz="2400" dirty="0" smtClean="0">
                <a:solidFill>
                  <a:schemeClr val="tx1"/>
                </a:solidFill>
              </a:rPr>
              <a:t>  de ces artisans ont reçu </a:t>
            </a:r>
            <a:r>
              <a:rPr lang="fr-FR" sz="2400" dirty="0">
                <a:solidFill>
                  <a:schemeClr val="tx1"/>
                </a:solidFill>
              </a:rPr>
              <a:t>une attestation de fin de formation </a:t>
            </a:r>
            <a:r>
              <a:rPr lang="fr-FR" sz="2400" dirty="0" smtClean="0">
                <a:solidFill>
                  <a:schemeClr val="tx1"/>
                </a:solidFill>
              </a:rPr>
              <a:t>et </a:t>
            </a:r>
            <a:r>
              <a:rPr lang="fr-FR" sz="2400" b="1" dirty="0" smtClean="0">
                <a:solidFill>
                  <a:schemeClr val="tx1"/>
                </a:solidFill>
              </a:rPr>
              <a:t>237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artisans </a:t>
            </a:r>
            <a:r>
              <a:rPr lang="fr-FR" sz="2400" dirty="0" smtClean="0">
                <a:solidFill>
                  <a:schemeClr val="tx1"/>
                </a:solidFill>
              </a:rPr>
              <a:t>sont en </a:t>
            </a:r>
            <a:r>
              <a:rPr lang="fr-FR" sz="2400" dirty="0">
                <a:solidFill>
                  <a:schemeClr val="tx1"/>
                </a:solidFill>
              </a:rPr>
              <a:t>instance de sortie et en attente de la remise de leurs attestations de fin de </a:t>
            </a:r>
            <a:r>
              <a:rPr lang="fr-FR" sz="2400" dirty="0" smtClean="0">
                <a:solidFill>
                  <a:schemeClr val="tx1"/>
                </a:solidFill>
              </a:rPr>
              <a:t>formation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14 </a:t>
            </a:r>
            <a:r>
              <a:rPr lang="fr-FR" sz="2400" dirty="0">
                <a:solidFill>
                  <a:schemeClr val="tx1"/>
                </a:solidFill>
              </a:rPr>
              <a:t>artisans formés et issus de la première promotion du chantier-école de </a:t>
            </a:r>
            <a:r>
              <a:rPr lang="fr-FR" sz="2400" dirty="0" err="1">
                <a:solidFill>
                  <a:schemeClr val="tx1"/>
                </a:solidFill>
              </a:rPr>
              <a:t>Bozi</a:t>
            </a:r>
            <a:r>
              <a:rPr lang="fr-FR" sz="2400" dirty="0">
                <a:solidFill>
                  <a:schemeClr val="tx1"/>
                </a:solidFill>
              </a:rPr>
              <a:t> ont été tous recrutés par la société KASSA GOLD, attributaire de deux autorisations d’exploitation minière semi-industrielle pour l’or dans les Départements de Yamoussoukro et </a:t>
            </a:r>
            <a:r>
              <a:rPr lang="fr-FR" sz="2400" dirty="0" err="1">
                <a:solidFill>
                  <a:schemeClr val="tx1"/>
                </a:solidFill>
              </a:rPr>
              <a:t>Bouaflé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58</a:t>
            </a:r>
            <a:r>
              <a:rPr lang="fr-FR" sz="2400" dirty="0">
                <a:solidFill>
                  <a:schemeClr val="tx1"/>
                </a:solidFill>
              </a:rPr>
              <a:t> artisans formés </a:t>
            </a:r>
            <a:r>
              <a:rPr lang="fr-FR" sz="2400" dirty="0" smtClean="0">
                <a:solidFill>
                  <a:schemeClr val="tx1"/>
                </a:solidFill>
              </a:rPr>
              <a:t>se </a:t>
            </a:r>
            <a:r>
              <a:rPr lang="fr-FR" sz="2400" dirty="0">
                <a:solidFill>
                  <a:schemeClr val="tx1"/>
                </a:solidFill>
              </a:rPr>
              <a:t>sont </a:t>
            </a:r>
            <a:r>
              <a:rPr lang="fr-FR" sz="2400" dirty="0" smtClean="0">
                <a:solidFill>
                  <a:schemeClr val="tx1"/>
                </a:solidFill>
              </a:rPr>
              <a:t>constitués </a:t>
            </a:r>
            <a:r>
              <a:rPr lang="fr-FR" sz="2400" dirty="0">
                <a:solidFill>
                  <a:schemeClr val="tx1"/>
                </a:solidFill>
              </a:rPr>
              <a:t>en société coopérative d’exploitation minière et ont sollicité auprès de l’Administration des Mines, des autorisations d’exploitation minière.</a:t>
            </a:r>
          </a:p>
          <a:p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Ces </a:t>
            </a:r>
            <a:r>
              <a:rPr lang="fr-FR" sz="2400" dirty="0">
                <a:solidFill>
                  <a:schemeClr val="tx1"/>
                </a:solidFill>
              </a:rPr>
              <a:t>statistiques correspondent à un taux d’employabilité de près de 32 % (31,81 %) d’employabilité et traduisent la vitalité du projet chantier-école. </a:t>
            </a:r>
          </a:p>
        </p:txBody>
      </p:sp>
    </p:spTree>
    <p:extLst>
      <p:ext uri="{BB962C8B-B14F-4D97-AF65-F5344CB8AC3E}">
        <p14:creationId xmlns:p14="http://schemas.microsoft.com/office/powerpoint/2010/main" val="3702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33958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0" y="6153150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16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9" y="1325195"/>
            <a:ext cx="11290740" cy="4807790"/>
          </a:xfrm>
        </p:spPr>
        <p:txBody>
          <a:bodyPr/>
          <a:lstStyle/>
          <a:p>
            <a:pPr lvl="0"/>
            <a:r>
              <a:rPr lang="fr-FR" sz="2400" dirty="0" smtClean="0">
                <a:solidFill>
                  <a:schemeClr val="tx1"/>
                </a:solidFill>
              </a:rPr>
              <a:t>La </a:t>
            </a:r>
            <a:r>
              <a:rPr lang="fr-FR" sz="2400" dirty="0">
                <a:solidFill>
                  <a:schemeClr val="tx1"/>
                </a:solidFill>
              </a:rPr>
              <a:t>poursuite de la délivrance des autorisations d’exploitation minière artisanale et semi-industrielle aux demandeurs ayant rempli les conditions prévues par la réglementation minière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L’actualisation de la cartographie de l’orpaillage illicite en Côte d’Ivoire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La poursuite de la sensibilisation auprès des populations, des autorités coutumières et traditionnelles, ainsi que des autorités Administratives et des forces de sécurité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La fermeture systématique de tous les sites recolonisés et une plus grande implication et vigilance au niveau local (corps préfectoral) pour éviter la recolonisation des sites d’orpaillage illicite déguerpis </a:t>
            </a:r>
          </a:p>
          <a:p>
            <a:pPr marL="457200" lvl="1" indent="0">
              <a:buNone/>
            </a:pPr>
            <a:endParaRPr lang="fr-FR" altLang="en-US" dirty="0" smtClean="0"/>
          </a:p>
          <a:p>
            <a:pPr lvl="1"/>
            <a:endParaRPr lang="fr-FR" altLang="en-US" dirty="0" smtClean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0" y="220663"/>
            <a:ext cx="1641984" cy="1027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973369" y="470568"/>
            <a:ext cx="5914769" cy="9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0" y="6153150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17</a:t>
            </a:fld>
            <a:endParaRPr lang="en-US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74269" y="1325195"/>
            <a:ext cx="11290740" cy="4807790"/>
          </a:xfrm>
        </p:spPr>
        <p:txBody>
          <a:bodyPr/>
          <a:lstStyle/>
          <a:p>
            <a:pPr lvl="0"/>
            <a:r>
              <a:rPr lang="fr-FR" sz="2400" dirty="0" smtClean="0">
                <a:solidFill>
                  <a:schemeClr val="tx1"/>
                </a:solidFill>
              </a:rPr>
              <a:t>La </a:t>
            </a:r>
            <a:r>
              <a:rPr lang="fr-FR" sz="2400" dirty="0">
                <a:solidFill>
                  <a:schemeClr val="tx1"/>
                </a:solidFill>
              </a:rPr>
              <a:t>définition de couloirs minéralisés exclusivement dédiée à l’exploitation minière artisanale et semi-industrielle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Le fonctionnement effectif des Comités Techniques Locaux (CTL) chargés du suivi du PNRO au niveau local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La mise en place d’un système de traçabilité de l’or issu des exploitations semi-industrielles et artisanales, à l’instar du diamant pour tenir compte des nouvelles exigences de l’Union Européenne, la Grande Bretagne et les Etats Unis </a:t>
            </a:r>
          </a:p>
          <a:p>
            <a:pPr lvl="0"/>
            <a:r>
              <a:rPr lang="fr-FR" sz="2400" dirty="0">
                <a:solidFill>
                  <a:schemeClr val="tx1"/>
                </a:solidFill>
              </a:rPr>
              <a:t>La prise en compte des dégâts et nuisances effectués sur l’environnement minier par la mise en œuvre d’un plan de réhabilitation à l’échelle nationale.</a:t>
            </a:r>
          </a:p>
          <a:p>
            <a:pPr lvl="1"/>
            <a:endParaRPr lang="fr-FR" altLang="en-US" dirty="0" smtClean="0"/>
          </a:p>
          <a:p>
            <a:pPr lvl="1"/>
            <a:endParaRPr lang="fr-FR" altLang="en-US" dirty="0" smtClean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0" y="220663"/>
            <a:ext cx="1641984" cy="1027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709758" y="368482"/>
            <a:ext cx="5914769" cy="9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 Light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-1" y="0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82374" y="-367"/>
            <a:ext cx="5027312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FR" alt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105537" y="1093888"/>
            <a:ext cx="9900213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fr-FR" sz="2400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Programme National de Rationalisation de l’Orpaillage (PNRO)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Brigade de Répression des Infractions au Code Minier (BRICM)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Initiative Chantier-Ecole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Perspectives</a:t>
            </a:r>
            <a:endParaRPr lang="fr-FR" sz="2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GB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fr-FR" sz="2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19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-1" y="0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82374" y="-367"/>
            <a:ext cx="4162339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PNRO</a:t>
            </a:r>
            <a:endParaRPr lang="fr-FR" alt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74847" y="1130648"/>
            <a:ext cx="11471163" cy="49955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Font typeface="Arial" charset="0"/>
              <a:buNone/>
            </a:pPr>
            <a:r>
              <a:rPr lang="fr-F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(3) principales causes de l’orpaillage illicite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Crises sociopolitiques successives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 de l’Administration minière dans la moitié Nord et Ouest du pays au cours de la décennie passée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d’encadrement technique et administratif de l’Etat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Hausse du prix de l’or entre 2000 et 2010 </a:t>
            </a:r>
          </a:p>
          <a:p>
            <a:pPr lvl="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3 500 francs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CFA/g à près de </a:t>
            </a:r>
            <a:r>
              <a:rPr lang="fr-F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25 000 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francs CFA/g</a:t>
            </a:r>
          </a:p>
          <a:p>
            <a:pPr marL="0" indent="0" algn="just">
              <a:lnSpc>
                <a:spcPct val="115000"/>
              </a:lnSpc>
              <a:buFont typeface="Arial" charset="0"/>
              <a:buNone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Ruée des populations vers l’extraction minière, notamment l’orpaillage illégal </a:t>
            </a:r>
          </a:p>
          <a:p>
            <a:pPr marL="0" indent="0" algn="just">
              <a:lnSpc>
                <a:spcPct val="115000"/>
              </a:lnSpc>
              <a:buFont typeface="Arial" charset="0"/>
              <a:buNone/>
            </a:pPr>
            <a:endParaRPr lang="fr-F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fr-FR" sz="2000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-1" y="0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82374" y="-367"/>
            <a:ext cx="4162339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PNRO</a:t>
            </a:r>
            <a:endParaRPr lang="fr-FR" alt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  <p:pic>
        <p:nvPicPr>
          <p:cNvPr id="23" name="Imag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4545"/>
            <a:ext cx="1360988" cy="936103"/>
          </a:xfrm>
          <a:prstGeom prst="rect">
            <a:avLst/>
          </a:prstGeom>
          <a:noFill/>
        </p:spPr>
      </p:pic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374269" y="1325195"/>
            <a:ext cx="11290740" cy="45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Programme de rationalisation de l’orpaillage (PNRO) adopté le 18 octobre 2013.</a:t>
            </a:r>
            <a:endParaRPr lang="fr-FR" sz="14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Ce programme comporte cinq (05) volets: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endParaRPr lang="fr-FR" sz="9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360363" indent="-360363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1 -  </a:t>
            </a:r>
            <a:r>
              <a:rPr lang="fr-FR" sz="18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Phase préparatoire</a:t>
            </a:r>
            <a:r>
              <a:rPr lang="fr-FR" sz="1800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</a:t>
            </a: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Sensibilisation et Installation des Comités Techniques Locaux</a:t>
            </a:r>
          </a:p>
          <a:p>
            <a:pPr marL="2952750" indent="-2952750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endParaRPr lang="fr-FR" sz="5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363538" indent="-363538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2- </a:t>
            </a:r>
            <a:r>
              <a:rPr lang="fr-FR" sz="18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Connaissance du milieu</a:t>
            </a:r>
            <a:r>
              <a:rPr lang="fr-FR" sz="1800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</a:t>
            </a: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Recensement des orpailleurs et Identification des sites d’orpaillage et leur environnement immédiat</a:t>
            </a:r>
          </a:p>
          <a:p>
            <a:pPr marL="363538" indent="-363538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3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 </a:t>
            </a:r>
            <a:endParaRPr lang="fr-FR" sz="1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358775" indent="-358775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3 - </a:t>
            </a:r>
            <a:r>
              <a:rPr lang="fr-FR" sz="18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Classification et organisation</a:t>
            </a:r>
            <a:r>
              <a:rPr lang="fr-FR" sz="1800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</a:t>
            </a: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Traitement des données collectées en vue de déterminer le sort à réserver à chaque site </a:t>
            </a:r>
          </a:p>
          <a:p>
            <a:pPr marL="358775" indent="-358775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endParaRPr lang="fr-FR" sz="5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268288" indent="-268288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4- </a:t>
            </a:r>
            <a:r>
              <a:rPr lang="fr-FR" sz="18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Formation et l’encadrement des orpailleurs</a:t>
            </a:r>
            <a:r>
              <a:rPr lang="fr-FR" sz="1800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</a:t>
            </a: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Former et encadrer tous les orpailleurs bénéficiaires d’autorisation d’exploitation artisanale pour conduire leur activité selon les règles de l’art</a:t>
            </a:r>
          </a:p>
          <a:p>
            <a:pPr marL="358775" indent="-358775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endParaRPr lang="fr-FR" sz="500" dirty="0" smtClean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9BAFB5"/>
              </a:buClr>
              <a:buFont typeface="Arial" charset="0"/>
              <a:buNone/>
            </a:pPr>
            <a:r>
              <a:rPr lang="fr-FR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  <a:cs typeface="Arial" panose="020B0604020202020204" pitchFamily="34" charset="0"/>
              </a:rPr>
              <a:t>5 - </a:t>
            </a:r>
            <a:r>
              <a:rPr lang="fr-FR" sz="18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Prise en compte des impacts sur l’environnement et sur l’homme</a:t>
            </a:r>
            <a:endParaRPr lang="fr-FR" alt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altLang="en-US" dirty="0" smtClean="0"/>
          </a:p>
          <a:p>
            <a:pPr lvl="1"/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5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0" y="6381328"/>
            <a:ext cx="8676456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24001" y="6415348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Fig.1 </a:t>
            </a:r>
            <a:r>
              <a:rPr lang="fr-FR" sz="16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Quelques photographies prises sur des sites d’orpaillage </a:t>
            </a:r>
            <a:endParaRPr lang="fr-FR" sz="1600" b="1" dirty="0">
              <a:solidFill>
                <a:srgbClr val="000000"/>
              </a:solidFill>
              <a:latin typeface="Gill Sans MT" panose="020B0502020104020203"/>
              <a:cs typeface="Arial" panose="020B0604020202020204" pitchFamily="34" charset="0"/>
            </a:endParaRPr>
          </a:p>
        </p:txBody>
      </p:sp>
      <p:pic>
        <p:nvPicPr>
          <p:cNvPr id="15" name="Espace réservé du contenu 4" descr="P101056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462853" cy="3460089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6" descr="P1010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78079"/>
            <a:ext cx="4462853" cy="283726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16" y="1"/>
            <a:ext cx="4555084" cy="348369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Image 7" descr="C:\Users\hp\Desktop\Mission du 07 au 10 Juillet 2014 BAGOUE-PORO\5-M'BENGUE\M'bengué site de Nafoun\Images\CIMG38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6" y="3578079"/>
            <a:ext cx="4555084" cy="283726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2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0" y="6381328"/>
            <a:ext cx="8676456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4" name="Espace réservé du contenu 3" descr="SAM_329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3127" r="10251"/>
          <a:stretch/>
        </p:blipFill>
        <p:spPr>
          <a:xfrm>
            <a:off x="6112915" y="0"/>
            <a:ext cx="4555084" cy="3425104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C:\Users\hp\Desktop\Mission du 07 au 10 Juillet 2014 BAGOUE-PORO\5-M'BENGUE\M'bengué site de Nafoun\Images\CIMG38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7" y="3519084"/>
            <a:ext cx="4555082" cy="2837268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1524001" y="6415347"/>
            <a:ext cx="73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Fig.2 </a:t>
            </a:r>
            <a:r>
              <a:rPr lang="fr-FR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: Quelques photographies prises sur des sites d’orpaillage </a:t>
            </a:r>
            <a:endParaRPr lang="fr-FR" b="1" dirty="0">
              <a:solidFill>
                <a:srgbClr val="000000"/>
              </a:solidFill>
              <a:latin typeface="Gill Sans MT" panose="020B0502020104020203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0"/>
            <a:ext cx="4462853" cy="342510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Image 4" descr="P10106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17451"/>
            <a:ext cx="4462853" cy="28389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18197" y="2946443"/>
            <a:ext cx="4074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Pollution du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fleuve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 BIA par les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orpailleurs</a:t>
            </a:r>
            <a:endParaRPr lang="en-GB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31205" y="5938675"/>
            <a:ext cx="4074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Destruction des plantations</a:t>
            </a:r>
            <a:endParaRPr lang="en-GB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18196" y="5959833"/>
            <a:ext cx="4074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Substances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chimiques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utilisées</a:t>
            </a:r>
            <a:endParaRPr lang="en-GB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31206" y="2934529"/>
            <a:ext cx="4074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Excavations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réalisées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/>
              </a:rPr>
              <a:t> par les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/>
              </a:rPr>
              <a:t>orpailleurs</a:t>
            </a:r>
            <a:endParaRPr lang="en-GB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5564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79650" y="220663"/>
            <a:ext cx="673254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PNRO</a:t>
            </a:r>
            <a:endParaRPr lang="fr-FR" alt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3617880506"/>
              </p:ext>
            </p:extLst>
          </p:nvPr>
        </p:nvGraphicFramePr>
        <p:xfrm>
          <a:off x="122551" y="2256090"/>
          <a:ext cx="11542458" cy="379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Espace réservé du contenu 2"/>
          <p:cNvSpPr txBox="1">
            <a:spLocks/>
          </p:cNvSpPr>
          <p:nvPr/>
        </p:nvSpPr>
        <p:spPr>
          <a:xfrm>
            <a:off x="-1" y="1245697"/>
            <a:ext cx="11613735" cy="102748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 fontAlgn="auto">
              <a:spcAft>
                <a:spcPts val="0"/>
              </a:spcAft>
              <a:buClr>
                <a:srgbClr val="F6A21D"/>
              </a:buClr>
              <a:buFont typeface="Wingdings 2"/>
              <a:buNone/>
            </a:pPr>
            <a:r>
              <a:rPr lang="en-GB" sz="2000" b="1" dirty="0">
                <a:solidFill>
                  <a:prstClr val="black"/>
                </a:solidFill>
                <a:latin typeface="Gill Sans MT" panose="020B0502020104020203"/>
                <a:ea typeface="ＭＳ Ｐゴシック" charset="0"/>
                <a:cs typeface="Arial" panose="020B0604020202020204" pitchFamily="34" charset="0"/>
              </a:rPr>
              <a:t>CADRE INSTITUTIONNEL </a:t>
            </a:r>
            <a:r>
              <a:rPr lang="en-GB" sz="2000" b="1" dirty="0" smtClean="0">
                <a:solidFill>
                  <a:prstClr val="black"/>
                </a:solidFill>
                <a:latin typeface="Gill Sans MT" panose="020B0502020104020203"/>
                <a:ea typeface="ＭＳ Ｐゴシック" charset="0"/>
                <a:cs typeface="Arial" panose="020B0604020202020204" pitchFamily="34" charset="0"/>
              </a:rPr>
              <a:t> DU PNRO</a:t>
            </a:r>
          </a:p>
          <a:p>
            <a:pPr marL="82296" indent="0" algn="just" fontAlgn="auto">
              <a:spcAft>
                <a:spcPts val="0"/>
              </a:spcAft>
              <a:buClr>
                <a:srgbClr val="F6A21D"/>
              </a:buClr>
              <a:buFont typeface="Wingdings 2"/>
              <a:buNone/>
            </a:pPr>
            <a:r>
              <a:rPr lang="fr-FR" sz="1600" b="1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Arrêté n°139/PM/CAB du 31 mars 2014 </a:t>
            </a:r>
            <a:r>
              <a:rPr lang="fr-FR" sz="1600" dirty="0" smtClean="0">
                <a:solidFill>
                  <a:srgbClr val="000000"/>
                </a:solidFill>
                <a:latin typeface="Gill Sans MT" panose="020B0502020104020203"/>
                <a:cs typeface="Arial" panose="020B0604020202020204" pitchFamily="34" charset="0"/>
              </a:rPr>
              <a:t>portant création du cadre institutionnel du projet de rationalisation de l’orpaillage déterminant ses attributions, son organisation et son fonctionnement.</a:t>
            </a:r>
          </a:p>
          <a:p>
            <a:pPr algn="just" fontAlgn="auto">
              <a:spcAft>
                <a:spcPts val="0"/>
              </a:spcAft>
              <a:buClr>
                <a:srgbClr val="F6A21D"/>
              </a:buClr>
              <a:buFont typeface="Wingdings" panose="05000000000000000000" pitchFamily="2" charset="2"/>
              <a:buChar char="q"/>
            </a:pPr>
            <a:endParaRPr lang="fr-FR" sz="1800" dirty="0">
              <a:solidFill>
                <a:srgbClr val="000000"/>
              </a:solidFill>
              <a:latin typeface="Gill Sans MT" panose="020B0502020104020203"/>
              <a:cs typeface="Arial" panose="020B0604020202020204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8" y="309594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94968" y="6305495"/>
            <a:ext cx="1309688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Cofinancé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</a:t>
            </a:r>
          </a:p>
          <a:p>
            <a:pPr>
              <a:defRPr/>
            </a:pP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l’Union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79650" y="220663"/>
            <a:ext cx="638655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PNRO</a:t>
            </a:r>
            <a:endParaRPr lang="fr-FR" alt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8</a:t>
            </a:fld>
            <a:endParaRPr lang="en-US" altLang="fr-FR"/>
          </a:p>
        </p:txBody>
      </p:sp>
      <p:sp>
        <p:nvSpPr>
          <p:cNvPr id="23" name="Espace réservé du contenu 4"/>
          <p:cNvSpPr txBox="1">
            <a:spLocks/>
          </p:cNvSpPr>
          <p:nvPr/>
        </p:nvSpPr>
        <p:spPr>
          <a:xfrm>
            <a:off x="1134872" y="1326523"/>
            <a:ext cx="10410496" cy="392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Opérations de déguerpissement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des sites d’orpaillage illicite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cs typeface="Arial"/>
              </a:rPr>
              <a:t>De la période 2014 à 2018, cinq (05)  opérations de déguerpissement de grandes envergures réalisées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cs typeface="Arial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cs typeface="Arial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3" y="351001"/>
            <a:ext cx="1360988" cy="9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8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6"/>
          <p:cNvSpPr/>
          <p:nvPr/>
        </p:nvSpPr>
        <p:spPr>
          <a:xfrm rot="10800000">
            <a:off x="0" y="-2"/>
            <a:ext cx="12192000" cy="170497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Triangle 49"/>
          <p:cNvSpPr/>
          <p:nvPr/>
        </p:nvSpPr>
        <p:spPr>
          <a:xfrm flipH="1">
            <a:off x="-1" y="6172201"/>
            <a:ext cx="10655300" cy="704850"/>
          </a:xfrm>
          <a:custGeom>
            <a:avLst/>
            <a:gdLst>
              <a:gd name="connsiteX0" fmla="*/ 0 w 6110287"/>
              <a:gd name="connsiteY0" fmla="*/ 1692275 h 1692275"/>
              <a:gd name="connsiteX1" fmla="*/ 0 w 6110287"/>
              <a:gd name="connsiteY1" fmla="*/ 0 h 1692275"/>
              <a:gd name="connsiteX2" fmla="*/ 6110287 w 6110287"/>
              <a:gd name="connsiteY2" fmla="*/ 1692275 h 1692275"/>
              <a:gd name="connsiteX3" fmla="*/ 0 w 6110287"/>
              <a:gd name="connsiteY3" fmla="*/ 1692275 h 1692275"/>
              <a:gd name="connsiteX0" fmla="*/ 2462213 w 2462213"/>
              <a:gd name="connsiteY0" fmla="*/ 1692275 h 1711325"/>
              <a:gd name="connsiteX1" fmla="*/ 2462213 w 2462213"/>
              <a:gd name="connsiteY1" fmla="*/ 0 h 1711325"/>
              <a:gd name="connsiteX2" fmla="*/ 0 w 2462213"/>
              <a:gd name="connsiteY2" fmla="*/ 1711325 h 1711325"/>
              <a:gd name="connsiteX3" fmla="*/ 2462213 w 2462213"/>
              <a:gd name="connsiteY3" fmla="*/ 1692275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1711325">
                <a:moveTo>
                  <a:pt x="2462213" y="1692275"/>
                </a:moveTo>
                <a:lnTo>
                  <a:pt x="2462213" y="0"/>
                </a:lnTo>
                <a:lnTo>
                  <a:pt x="0" y="1711325"/>
                </a:lnTo>
                <a:lnTo>
                  <a:pt x="2462213" y="1692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6" y="6012256"/>
            <a:ext cx="1162049" cy="69228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5" y="6117836"/>
            <a:ext cx="682625" cy="65853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4968" y="6305495"/>
            <a:ext cx="1309688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Cofinancé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</a:t>
            </a:r>
          </a:p>
          <a:p>
            <a:pPr>
              <a:defRPr/>
            </a:pP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l’Union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6172201"/>
            <a:ext cx="790193" cy="5323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33" y="6094692"/>
            <a:ext cx="1747266" cy="704821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79650" y="220663"/>
            <a:ext cx="9693275" cy="13255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Autres points</a:t>
            </a:r>
            <a:endParaRPr lang="fr-FR" alt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8AA5-44D0-47BE-9C0E-4F44AF994C55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9" y="321903"/>
            <a:ext cx="1521206" cy="92578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0" y="220663"/>
            <a:ext cx="1641984" cy="1027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78804"/>
              </p:ext>
            </p:extLst>
          </p:nvPr>
        </p:nvGraphicFramePr>
        <p:xfrm>
          <a:off x="1" y="0"/>
          <a:ext cx="12191999" cy="6877051"/>
        </p:xfrm>
        <a:graphic>
          <a:graphicData uri="http://schemas.openxmlformats.org/drawingml/2006/table">
            <a:tbl>
              <a:tblPr firstRow="1" bandRow="1"/>
              <a:tblGrid>
                <a:gridCol w="1695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0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7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78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7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Phases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Zones cibles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Nombre de sites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effectLst/>
                        </a:rPr>
                        <a:t>Coûts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effectLst/>
                        </a:rPr>
                        <a:t>(FCFA)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Principaux résultats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ORPI 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Régions du centre et du nord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effectLst/>
                        </a:rPr>
                        <a:t>158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457200" marR="24765"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75 000 000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39 orpailleurs clandestins interpelés et 12 déférés à la justice, dont 09 chinois </a:t>
                      </a:r>
                      <a:endParaRPr lang="fr-FR" sz="10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1348 cabanes et abris de fortune détruits, Divers matériels saisis, etc.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effectLst/>
                        </a:rPr>
                        <a:t>ORPI 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Régions de l’Est, certains sites recolonisés du Nord et quelques sites importants découverts dans le Centre-Ouest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effectLst/>
                        </a:rPr>
                        <a:t>146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99 315 400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79 orpailleurs interpelés et remis à la justice </a:t>
                      </a:r>
                      <a:endParaRPr lang="fr-FR" sz="10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03 fusils de chasse et des munitions</a:t>
                      </a:r>
                      <a:endParaRPr lang="fr-FR" sz="10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9.266 cabanes et abris de fortune incendiés </a:t>
                      </a:r>
                      <a:endParaRPr lang="fr-FR" sz="10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>
                          <a:effectLst/>
                        </a:rPr>
                        <a:t>Divers matériels détruits, etc.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2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ORPI 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Régions de l’Ouest et 24 sites dans d’autres régions notamment, la Bagoué, le Gôh et la Mê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135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105 980 000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 dirty="0">
                          <a:effectLst/>
                        </a:rPr>
                        <a:t>66 orpailleurs interpelés et remis à la justice 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 dirty="0">
                          <a:effectLst/>
                        </a:rPr>
                        <a:t>4 fusils de chasse et des munitions,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 dirty="0">
                          <a:effectLst/>
                        </a:rPr>
                        <a:t>500 g de cannabis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kern="1200" dirty="0">
                          <a:effectLst/>
                        </a:rPr>
                        <a:t>190 détonateurs et 126 tubes d’explosifs saisis, etc.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9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effectLst/>
                        </a:rPr>
                        <a:t>ORPI 4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Bagoué, Poro, Bounkani, Indénié-Djuablin, Mé, Sud-Comoé, Bélier, N’zi, Iffou, Marahoué et Tonkpi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228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169 652 </a:t>
                      </a:r>
                      <a:r>
                        <a:rPr lang="fr-FR" sz="1100" dirty="0" smtClean="0">
                          <a:effectLst/>
                        </a:rPr>
                        <a:t>000  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66 orpailleurs interpelés et remis à la justice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7000 abris de fortune, de plusieurs centaines d’engins et équipements d’exploitation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Saisie de 37 pelleteuses et 1 camion 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Helvetica" panose="020B0604020202020204" pitchFamily="34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Saisie d’armes à feu, de substances explosives, etc. 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7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ORPI 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Sur toute l’étendue du territoire Ivoirien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416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198.736.400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effectLst/>
                        </a:rPr>
                        <a:t>528 sites visités, 170 personnes interpellées 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effectLst/>
                        </a:rPr>
                        <a:t>977 motopompes détruites, 587 broyeuses détruites ,116 dragues détruites, 31 </a:t>
                      </a:r>
                      <a:r>
                        <a:rPr lang="fr-FR" sz="1000" dirty="0" err="1">
                          <a:effectLst/>
                        </a:rPr>
                        <a:t>poclains</a:t>
                      </a:r>
                      <a:r>
                        <a:rPr lang="fr-FR" sz="1000" dirty="0">
                          <a:effectLst/>
                        </a:rPr>
                        <a:t> saisis, 305 motos saisies, 36 tricycles saisis, 105 bicyclettes saisies, 7476 abris détruits 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effectLst/>
                        </a:rPr>
                        <a:t>1024 concasseurs détruits, 61 détecteurs de métaux détruits 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effectLst/>
                        </a:rPr>
                        <a:t>71 groupes électrogènes détruits ,15 embarcations détruites, 275 moteurs détruits 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effectLst/>
                        </a:rPr>
                        <a:t>40 machines hydrauliques détruites, 81 suppresseurs détruits, 538 machines de lavages détruites, 12 armes saisies, 01 détonateur saisi ;</a:t>
                      </a:r>
                    </a:p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BILAN</a:t>
                      </a:r>
                      <a:r>
                        <a:rPr lang="fr-FR" sz="1400" b="1" baseline="0" dirty="0" smtClean="0">
                          <a:effectLst/>
                        </a:rPr>
                        <a:t> FIN 2018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100" b="1" dirty="0">
                          <a:effectLst/>
                        </a:rPr>
                        <a:t>1083 sites illicites déguerpis et fermés par les forces de l’ordre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100" b="1" dirty="0">
                          <a:effectLst/>
                        </a:rPr>
                        <a:t>Montant total dépensé: 648 684 880 FCFA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90" marR="2709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A21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AfGeo-template.pot [Compatibility Mode]" id="{B3592FEF-ABF6-4312-97E4-DAF8D23C49CC}" vid="{2C406731-4E72-4653-9B7C-1C1E5094B924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6488</TotalTime>
  <Words>1052</Words>
  <Application>Microsoft Office PowerPoint</Application>
  <PresentationFormat>Grand écran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Centaur</vt:lpstr>
      <vt:lpstr>Century Gothic</vt:lpstr>
      <vt:lpstr>Courier New</vt:lpstr>
      <vt:lpstr>Gill Sans MT</vt:lpstr>
      <vt:lpstr>Helvetica</vt:lpstr>
      <vt:lpstr>Times New Roman</vt:lpstr>
      <vt:lpstr>Wingdings</vt:lpstr>
      <vt:lpstr>Wingdings 2</vt:lpstr>
      <vt:lpstr>Office Theme</vt:lpstr>
      <vt:lpstr>1_Parcel</vt:lpstr>
      <vt:lpstr>2_Parcel</vt:lpstr>
      <vt:lpstr>Présentation PowerPoint</vt:lpstr>
      <vt:lpstr>SOMMAIRE</vt:lpstr>
      <vt:lpstr>PNRO</vt:lpstr>
      <vt:lpstr>PNRO</vt:lpstr>
      <vt:lpstr>Présentation PowerPoint</vt:lpstr>
      <vt:lpstr>Présentation PowerPoint</vt:lpstr>
      <vt:lpstr>PNRO</vt:lpstr>
      <vt:lpstr>PNRO</vt:lpstr>
      <vt:lpstr>Autres points</vt:lpstr>
      <vt:lpstr>Nouvelles orientations dans la lutte contre l’orpaillage illicite</vt:lpstr>
      <vt:lpstr>Brigade de Répression des Infractions au Code Minier (BRICM)</vt:lpstr>
      <vt:lpstr>Brigade de Répression des Infractions au Code Minier (BRICM)</vt:lpstr>
      <vt:lpstr>Brigade de Répression des Infractions au Code Minier (BRICM)</vt:lpstr>
      <vt:lpstr>Initiative Chantier-Ecole</vt:lpstr>
      <vt:lpstr>Initiative Chantier-Ecole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CHARLES</dc:creator>
  <cp:lastModifiedBy>DEMAC</cp:lastModifiedBy>
  <cp:revision>274</cp:revision>
  <dcterms:created xsi:type="dcterms:W3CDTF">2016-08-10T07:26:03Z</dcterms:created>
  <dcterms:modified xsi:type="dcterms:W3CDTF">2021-03-30T16:12:28Z</dcterms:modified>
</cp:coreProperties>
</file>