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4" r:id="rId2"/>
    <p:sldId id="286" r:id="rId3"/>
    <p:sldId id="321" r:id="rId4"/>
    <p:sldId id="334" r:id="rId5"/>
    <p:sldId id="352" r:id="rId6"/>
    <p:sldId id="339" r:id="rId7"/>
    <p:sldId id="340" r:id="rId8"/>
    <p:sldId id="341" r:id="rId9"/>
    <p:sldId id="342" r:id="rId10"/>
    <p:sldId id="348" r:id="rId11"/>
    <p:sldId id="349" r:id="rId12"/>
    <p:sldId id="350"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CCCC00"/>
    <a:srgbClr val="9966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110" d="100"/>
          <a:sy n="110"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AD922FD-E230-4299-B359-AA01617CA6D5}" type="datetimeFigureOut">
              <a:rPr lang="en-GB" smtClean="0"/>
              <a:t>30/03/2021</a:t>
            </a:fld>
            <a:endParaRPr lang="en-GB"/>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4AE687F-5BF6-4A76-BF81-59DB4BDE683E}" type="slidenum">
              <a:rPr lang="en-GB" smtClean="0"/>
              <a:t>‹N°›</a:t>
            </a:fld>
            <a:endParaRPr lang="en-GB"/>
          </a:p>
        </p:txBody>
      </p:sp>
    </p:spTree>
    <p:extLst>
      <p:ext uri="{BB962C8B-B14F-4D97-AF65-F5344CB8AC3E}">
        <p14:creationId xmlns:p14="http://schemas.microsoft.com/office/powerpoint/2010/main" val="157226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ee Content Slide">
    <p:spTree>
      <p:nvGrpSpPr>
        <p:cNvPr id="1" name=""/>
        <p:cNvGrpSpPr/>
        <p:nvPr/>
      </p:nvGrpSpPr>
      <p:grpSpPr>
        <a:xfrm>
          <a:off x="0" y="0"/>
          <a:ext cx="0" cy="0"/>
          <a:chOff x="0" y="0"/>
          <a:chExt cx="0" cy="0"/>
        </a:xfrm>
      </p:grpSpPr>
      <p:sp>
        <p:nvSpPr>
          <p:cNvPr id="14" name="Content Placeholder 13"/>
          <p:cNvSpPr>
            <a:spLocks noGrp="1"/>
          </p:cNvSpPr>
          <p:nvPr>
            <p:ph sz="quarter" idx="10"/>
          </p:nvPr>
        </p:nvSpPr>
        <p:spPr>
          <a:xfrm>
            <a:off x="173039" y="1628800"/>
            <a:ext cx="8832850" cy="4806924"/>
          </a:xfrm>
          <a:prstGeom prst="rect">
            <a:avLst/>
          </a:prstGeom>
        </p:spPr>
        <p:txBody>
          <a:bodyPr vert="horz"/>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stStyle>
          <a:p>
            <a:pPr lvl="0"/>
            <a:r>
              <a:rPr lang="es-ES_tradnl" dirty="0" err="1"/>
              <a:t>Click</a:t>
            </a:r>
            <a:r>
              <a:rPr lang="es-ES_tradnl" dirty="0"/>
              <a:t> </a:t>
            </a:r>
            <a:r>
              <a:rPr lang="es-ES_tradnl" dirty="0" err="1"/>
              <a:t>to</a:t>
            </a:r>
            <a:r>
              <a:rPr lang="es-ES_tradnl" dirty="0"/>
              <a:t> </a:t>
            </a:r>
            <a:r>
              <a:rPr lang="es-ES_tradnl" dirty="0" err="1"/>
              <a:t>edit</a:t>
            </a:r>
            <a:r>
              <a:rPr lang="es-ES_tradnl" dirty="0"/>
              <a:t> Master </a:t>
            </a:r>
            <a:r>
              <a:rPr lang="es-ES_tradnl" dirty="0" err="1"/>
              <a:t>text</a:t>
            </a:r>
            <a:r>
              <a:rPr lang="es-ES_tradnl" dirty="0"/>
              <a:t> </a:t>
            </a:r>
            <a:r>
              <a:rPr lang="es-ES_tradnl" dirty="0" err="1"/>
              <a:t>styles</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n-US" dirty="0"/>
          </a:p>
        </p:txBody>
      </p:sp>
      <p:sp>
        <p:nvSpPr>
          <p:cNvPr id="15" name="Title 14"/>
          <p:cNvSpPr>
            <a:spLocks noGrp="1"/>
          </p:cNvSpPr>
          <p:nvPr>
            <p:ph type="title"/>
          </p:nvPr>
        </p:nvSpPr>
        <p:spPr>
          <a:xfrm>
            <a:off x="1049147" y="463"/>
            <a:ext cx="8094854" cy="1037763"/>
          </a:xfrm>
          <a:prstGeom prst="rect">
            <a:avLst/>
          </a:prstGeom>
        </p:spPr>
        <p:txBody>
          <a:bodyPr vert="horz" anchor="ctr"/>
          <a:lstStyle>
            <a:lvl1pPr>
              <a:defRPr sz="2400">
                <a:latin typeface="Arial"/>
                <a:cs typeface="Arial"/>
              </a:defRPr>
            </a:lvl1pPr>
          </a:lstStyle>
          <a:p>
            <a:r>
              <a:rPr lang="es-ES_tradnl" dirty="0" err="1"/>
              <a:t>Click</a:t>
            </a:r>
            <a:r>
              <a:rPr lang="es-ES_tradnl" dirty="0"/>
              <a:t> </a:t>
            </a:r>
            <a:r>
              <a:rPr lang="es-ES_tradnl" dirty="0" err="1"/>
              <a:t>to</a:t>
            </a:r>
            <a:r>
              <a:rPr lang="es-ES_tradnl" dirty="0"/>
              <a:t> </a:t>
            </a:r>
            <a:r>
              <a:rPr lang="es-ES_tradnl" dirty="0" err="1"/>
              <a:t>edit</a:t>
            </a:r>
            <a:r>
              <a:rPr lang="es-ES_tradnl" dirty="0"/>
              <a:t> Master </a:t>
            </a:r>
            <a:r>
              <a:rPr lang="es-ES_tradnl" dirty="0" err="1"/>
              <a:t>title</a:t>
            </a:r>
            <a:r>
              <a:rPr lang="es-ES_tradnl" dirty="0"/>
              <a:t> </a:t>
            </a:r>
            <a:r>
              <a:rPr lang="es-ES_tradnl" dirty="0" err="1"/>
              <a:t>style</a:t>
            </a:r>
            <a:endParaRPr lang="en-US" dirty="0"/>
          </a:p>
        </p:txBody>
      </p:sp>
    </p:spTree>
    <p:extLst>
      <p:ext uri="{BB962C8B-B14F-4D97-AF65-F5344CB8AC3E}">
        <p14:creationId xmlns:p14="http://schemas.microsoft.com/office/powerpoint/2010/main" val="4033735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Sl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4" y="2814371"/>
            <a:ext cx="8229601" cy="1143000"/>
          </a:xfrm>
          <a:prstGeom prst="rect">
            <a:avLst/>
          </a:prstGeom>
        </p:spPr>
        <p:txBody>
          <a:bodyPr vert="horz" anchor="ctr"/>
          <a:lstStyle>
            <a:lvl1pPr>
              <a:defRPr sz="3200">
                <a:latin typeface="Arial"/>
                <a:cs typeface="Arial"/>
              </a:defRPr>
            </a:lvl1pPr>
          </a:lstStyle>
          <a:p>
            <a:r>
              <a:rPr lang="es-ES_tradnl" dirty="0" err="1"/>
              <a:t>Click</a:t>
            </a:r>
            <a:r>
              <a:rPr lang="es-ES_tradnl" dirty="0"/>
              <a:t> </a:t>
            </a:r>
            <a:r>
              <a:rPr lang="es-ES_tradnl" dirty="0" err="1"/>
              <a:t>to</a:t>
            </a:r>
            <a:r>
              <a:rPr lang="es-ES_tradnl" dirty="0"/>
              <a:t> </a:t>
            </a:r>
            <a:r>
              <a:rPr lang="es-ES_tradnl" dirty="0" err="1"/>
              <a:t>edit</a:t>
            </a:r>
            <a:r>
              <a:rPr lang="es-ES_tradnl" dirty="0"/>
              <a:t> Master </a:t>
            </a:r>
            <a:r>
              <a:rPr lang="es-ES_tradnl" dirty="0" err="1"/>
              <a:t>title</a:t>
            </a:r>
            <a:r>
              <a:rPr lang="es-ES_tradnl" dirty="0"/>
              <a:t> </a:t>
            </a:r>
            <a:r>
              <a:rPr lang="es-ES_tradnl" dirty="0" err="1"/>
              <a:t>style</a:t>
            </a:r>
            <a:endParaRPr lang="en-US" dirty="0"/>
          </a:p>
        </p:txBody>
      </p:sp>
    </p:spTree>
    <p:extLst>
      <p:ext uri="{BB962C8B-B14F-4D97-AF65-F5344CB8AC3E}">
        <p14:creationId xmlns:p14="http://schemas.microsoft.com/office/powerpoint/2010/main" val="55386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50825" y="333375"/>
            <a:ext cx="8229600" cy="11430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457200" y="1600202"/>
            <a:ext cx="8229600" cy="4525963"/>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2"/>
            <a:ext cx="2133600" cy="365125"/>
          </a:xfrm>
          <a:prstGeom prst="rect">
            <a:avLst/>
          </a:prstGeom>
        </p:spPr>
        <p:txBody>
          <a:bodyPr/>
          <a:lstStyle>
            <a:lvl1pPr>
              <a:defRPr/>
            </a:lvl1pPr>
          </a:lstStyle>
          <a:p>
            <a:pPr defTabSz="457200" fontAlgn="base">
              <a:spcBef>
                <a:spcPct val="0"/>
              </a:spcBef>
              <a:spcAft>
                <a:spcPct val="0"/>
              </a:spcAft>
              <a:defRPr/>
            </a:pPr>
            <a:endParaRPr lang="fr-FR">
              <a:solidFill>
                <a:prstClr val="black"/>
              </a:solidFill>
              <a:ea typeface="ＭＳ Ｐゴシック" charset="0"/>
            </a:endParaRPr>
          </a:p>
        </p:txBody>
      </p:sp>
      <p:sp>
        <p:nvSpPr>
          <p:cNvPr id="5" name="Espace réservé du pied de page 4"/>
          <p:cNvSpPr>
            <a:spLocks noGrp="1"/>
          </p:cNvSpPr>
          <p:nvPr>
            <p:ph type="ftr" sz="quarter" idx="11"/>
          </p:nvPr>
        </p:nvSpPr>
        <p:spPr>
          <a:xfrm>
            <a:off x="3124200" y="6356352"/>
            <a:ext cx="2895600" cy="365125"/>
          </a:xfrm>
          <a:prstGeom prst="rect">
            <a:avLst/>
          </a:prstGeom>
        </p:spPr>
        <p:txBody>
          <a:bodyPr/>
          <a:lstStyle>
            <a:lvl1pPr>
              <a:defRPr/>
            </a:lvl1pPr>
          </a:lstStyle>
          <a:p>
            <a:pPr defTabSz="457200" fontAlgn="base">
              <a:spcBef>
                <a:spcPct val="0"/>
              </a:spcBef>
              <a:spcAft>
                <a:spcPct val="0"/>
              </a:spcAft>
              <a:defRPr/>
            </a:pPr>
            <a:endParaRPr lang="fr-FR">
              <a:solidFill>
                <a:prstClr val="black"/>
              </a:solidFill>
              <a:ea typeface="ＭＳ Ｐゴシック" charset="0"/>
            </a:endParaRPr>
          </a:p>
        </p:txBody>
      </p:sp>
      <p:sp>
        <p:nvSpPr>
          <p:cNvPr id="6" name="Espace réservé du numéro de diapositive 5"/>
          <p:cNvSpPr>
            <a:spLocks noGrp="1"/>
          </p:cNvSpPr>
          <p:nvPr>
            <p:ph type="sldNum" sz="quarter" idx="12"/>
          </p:nvPr>
        </p:nvSpPr>
        <p:spPr>
          <a:xfrm>
            <a:off x="6553200" y="6356352"/>
            <a:ext cx="2133600" cy="365125"/>
          </a:xfrm>
          <a:prstGeom prst="rect">
            <a:avLst/>
          </a:prstGeom>
        </p:spPr>
        <p:txBody>
          <a:bodyPr/>
          <a:lstStyle>
            <a:lvl1pPr>
              <a:defRPr/>
            </a:lvl1pPr>
          </a:lstStyle>
          <a:p>
            <a:pPr defTabSz="457200" fontAlgn="base">
              <a:spcBef>
                <a:spcPct val="0"/>
              </a:spcBef>
              <a:spcAft>
                <a:spcPct val="0"/>
              </a:spcAft>
            </a:pPr>
            <a:fld id="{3A9B830C-CC1E-498C-A2C6-6A51EB8D6C6E}" type="slidenum">
              <a:rPr lang="fr-FR" altLang="fr-FR">
                <a:solidFill>
                  <a:prstClr val="black"/>
                </a:solidFill>
                <a:ea typeface="ＭＳ Ｐゴシック" charset="0"/>
              </a:rPr>
              <a:pPr defTabSz="457200" fontAlgn="base">
                <a:spcBef>
                  <a:spcPct val="0"/>
                </a:spcBef>
                <a:spcAft>
                  <a:spcPct val="0"/>
                </a:spcAft>
              </a:pPr>
              <a:t>‹N°›</a:t>
            </a:fld>
            <a:endParaRPr lang="fr-FR" altLang="fr-FR">
              <a:solidFill>
                <a:prstClr val="black"/>
              </a:solidFill>
              <a:ea typeface="ＭＳ Ｐゴシック" charset="0"/>
            </a:endParaRPr>
          </a:p>
        </p:txBody>
      </p:sp>
    </p:spTree>
    <p:extLst>
      <p:ext uri="{BB962C8B-B14F-4D97-AF65-F5344CB8AC3E}">
        <p14:creationId xmlns:p14="http://schemas.microsoft.com/office/powerpoint/2010/main" val="18304241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endParaRPr lang="en-GB"/>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GB"/>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GB"/>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E0714BD1-2B07-4B02-88AF-EB61C30AA866}" type="slidenum">
              <a:rPr lang="en-GB" smtClean="0"/>
              <a:t>‹N°›</a:t>
            </a:fld>
            <a:endParaRPr lang="en-GB"/>
          </a:p>
        </p:txBody>
      </p:sp>
    </p:spTree>
    <p:extLst>
      <p:ext uri="{BB962C8B-B14F-4D97-AF65-F5344CB8AC3E}">
        <p14:creationId xmlns:p14="http://schemas.microsoft.com/office/powerpoint/2010/main" val="2484304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3" name="Straight Connector 22"/>
          <p:cNvCxnSpPr/>
          <p:nvPr/>
        </p:nvCxnSpPr>
        <p:spPr bwMode="auto">
          <a:xfrm>
            <a:off x="-11113" y="1196269"/>
            <a:ext cx="9180513" cy="0"/>
          </a:xfrm>
          <a:prstGeom prst="line">
            <a:avLst/>
          </a:prstGeom>
          <a:ln w="3810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bwMode="auto">
          <a:xfrm>
            <a:off x="-11113" y="1126420"/>
            <a:ext cx="9180513" cy="0"/>
          </a:xfrm>
          <a:prstGeom prst="line">
            <a:avLst/>
          </a:prstGeom>
          <a:ln w="38100">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9" name="Image 1" descr="http://www.abidjan.net/communiques/logos/logoArmoirieCCC.gif"/>
          <p:cNvPicPr/>
          <p:nvPr userDrawn="1"/>
        </p:nvPicPr>
        <p:blipFill rotWithShape="1">
          <a:blip r:embed="rId6" cstate="screen">
            <a:extLst>
              <a:ext uri="{28A0092B-C50C-407E-A947-70E740481C1C}">
                <a14:useLocalDpi xmlns:a14="http://schemas.microsoft.com/office/drawing/2010/main"/>
              </a:ext>
            </a:extLst>
          </a:blip>
          <a:srcRect t="3728"/>
          <a:stretch/>
        </p:blipFill>
        <p:spPr bwMode="auto">
          <a:xfrm>
            <a:off x="7979914" y="0"/>
            <a:ext cx="1138034" cy="1106488"/>
          </a:xfrm>
          <a:prstGeom prst="rect">
            <a:avLst/>
          </a:prstGeom>
          <a:noFill/>
          <a:ln w="9525">
            <a:noFill/>
            <a:miter lim="800000"/>
            <a:headEnd/>
            <a:tailEnd/>
          </a:ln>
        </p:spPr>
      </p:pic>
      <p:pic>
        <p:nvPicPr>
          <p:cNvPr id="2" name="Imag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9791" y="71883"/>
            <a:ext cx="1278222" cy="984758"/>
          </a:xfrm>
          <a:prstGeom prst="rect">
            <a:avLst/>
          </a:prstGeom>
        </p:spPr>
      </p:pic>
      <p:sp>
        <p:nvSpPr>
          <p:cNvPr id="10" name="Rectangle 9"/>
          <p:cNvSpPr/>
          <p:nvPr userDrawn="1"/>
        </p:nvSpPr>
        <p:spPr>
          <a:xfrm>
            <a:off x="-9930" y="6404680"/>
            <a:ext cx="8699082" cy="444710"/>
          </a:xfrm>
          <a:prstGeom prst="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b="1" dirty="0">
              <a:solidFill>
                <a:prstClr val="white"/>
              </a:solidFill>
            </a:endParaRPr>
          </a:p>
        </p:txBody>
      </p:sp>
    </p:spTree>
    <p:extLst>
      <p:ext uri="{BB962C8B-B14F-4D97-AF65-F5344CB8AC3E}">
        <p14:creationId xmlns:p14="http://schemas.microsoft.com/office/powerpoint/2010/main" val="1567772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81328"/>
            <a:ext cx="9144000" cy="48141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4" name="Groupe 3"/>
          <p:cNvGrpSpPr/>
          <p:nvPr/>
        </p:nvGrpSpPr>
        <p:grpSpPr>
          <a:xfrm>
            <a:off x="114668" y="1628800"/>
            <a:ext cx="9245356" cy="4996736"/>
            <a:chOff x="114668" y="1765676"/>
            <a:chExt cx="9245356" cy="4996736"/>
          </a:xfrm>
        </p:grpSpPr>
        <p:sp>
          <p:nvSpPr>
            <p:cNvPr id="5" name="Title 1"/>
            <p:cNvSpPr txBox="1">
              <a:spLocks/>
            </p:cNvSpPr>
            <p:nvPr/>
          </p:nvSpPr>
          <p:spPr>
            <a:xfrm>
              <a:off x="216024" y="1765676"/>
              <a:ext cx="9144000" cy="1493958"/>
            </a:xfrm>
            <a:prstGeom prst="rect">
              <a:avLst/>
            </a:prstGeom>
          </p:spPr>
          <p:txBody>
            <a:bodyPr vert="horz"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457200">
                <a:defRPr/>
              </a:pPr>
              <a:r>
                <a:rPr lang="fr-FR" sz="3200" b="1" dirty="0" smtClean="0">
                  <a:ln w="1905"/>
                  <a:solidFill>
                    <a:srgbClr val="996600"/>
                  </a:solidFill>
                  <a:effectLst>
                    <a:innerShdw blurRad="69850" dist="43180" dir="5400000">
                      <a:srgbClr val="000000">
                        <a:alpha val="65000"/>
                      </a:srgbClr>
                    </a:innerShdw>
                  </a:effectLst>
                  <a:latin typeface="Arial" pitchFamily="34" charset="0"/>
                  <a:ea typeface="ＭＳ Ｐゴシック" charset="0"/>
                  <a:cs typeface="Arial" pitchFamily="34" charset="0"/>
                </a:rPr>
                <a:t>Le cadre légal et règlementaire  de l’exploitation minière artisanale et à petite échelle</a:t>
              </a: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entaur" pitchFamily="18" charset="0"/>
                <a:ea typeface="ＭＳ Ｐゴシック" charset="0"/>
                <a:cs typeface="Arial" panose="020B0604020202020204" pitchFamily="34" charset="0"/>
              </a:endParaRPr>
            </a:p>
            <a:p>
              <a:pPr algn="ctr" defTabSz="457200">
                <a:defRPr/>
              </a:pPr>
              <a:endParaRPr lang="fr-FR" sz="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entaur" pitchFamily="18" charset="0"/>
                <a:ea typeface="ＭＳ Ｐゴシック" charset="0"/>
                <a:cs typeface="Arial" panose="020B0604020202020204" pitchFamily="34" charset="0"/>
              </a:endParaRPr>
            </a:p>
            <a:p>
              <a:pPr algn="ctr" defTabSz="457200">
                <a:defRPr/>
              </a:pPr>
              <a:endPar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entaur" pitchFamily="18" charset="0"/>
                <a:ea typeface="ＭＳ Ｐゴシック" charset="0"/>
                <a:cs typeface="Arial" panose="020B0604020202020204" pitchFamily="34" charset="0"/>
              </a:endParaRPr>
            </a:p>
          </p:txBody>
        </p:sp>
        <p:pic>
          <p:nvPicPr>
            <p:cNvPr id="8" name="Espace réservé du contenu 3" descr="SAM_3033.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668" y="4448181"/>
              <a:ext cx="2736304" cy="231423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Espace réservé du contenu 5" descr="P1030228.JPG"/>
            <p:cNvPicPr>
              <a:picLocks noChangeAspect="1"/>
            </p:cNvPicPr>
            <p:nvPr/>
          </p:nvPicPr>
          <p:blipFill>
            <a:blip r:embed="rId3" cstate="print"/>
            <a:srcRect/>
            <a:stretch>
              <a:fillRect/>
            </a:stretch>
          </p:blipFill>
          <p:spPr>
            <a:xfrm>
              <a:off x="6138645" y="4443209"/>
              <a:ext cx="2852762" cy="2308582"/>
            </a:xfrm>
            <a:prstGeom prst="rect">
              <a:avLst/>
            </a:prstGeom>
            <a:ln>
              <a:noFill/>
            </a:ln>
            <a:effectLst>
              <a:outerShdw blurRad="292100" dist="139700" dir="2700000" algn="tl" rotWithShape="0">
                <a:srgbClr val="333333">
                  <a:alpha val="65000"/>
                </a:srgbClr>
              </a:outerShdw>
            </a:effectLst>
          </p:spPr>
        </p:pic>
        <p:pic>
          <p:nvPicPr>
            <p:cNvPr id="7" name="Image 6" descr="P10106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7" y="4463870"/>
              <a:ext cx="3087094" cy="229854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
        <p:nvSpPr>
          <p:cNvPr id="13" name="ZoneTexte 12"/>
          <p:cNvSpPr txBox="1"/>
          <p:nvPr/>
        </p:nvSpPr>
        <p:spPr>
          <a:xfrm>
            <a:off x="1835696" y="209304"/>
            <a:ext cx="5904656" cy="1169551"/>
          </a:xfrm>
          <a:prstGeom prst="rect">
            <a:avLst/>
          </a:prstGeom>
        </p:spPr>
        <p:txBody>
          <a:bodyPr wrap="square" rtlCol="0">
            <a:spAutoFit/>
          </a:bodyPr>
          <a:lstStyle/>
          <a:p>
            <a:pPr algn="ctr"/>
            <a:r>
              <a:rPr lang="fr-FR" b="1" dirty="0">
                <a:solidFill>
                  <a:schemeClr val="tx1">
                    <a:lumMod val="95000"/>
                    <a:lumOff val="5000"/>
                  </a:schemeClr>
                </a:solidFill>
                <a:latin typeface="Arial" pitchFamily="34" charset="0"/>
                <a:cs typeface="Arial" pitchFamily="34" charset="0"/>
              </a:rPr>
              <a:t>SEMINAIRE NATIONAL DES ACTEURS CONCERNES </a:t>
            </a:r>
          </a:p>
          <a:p>
            <a:pPr algn="ctr"/>
            <a:r>
              <a:rPr lang="fr-FR" b="1" dirty="0">
                <a:solidFill>
                  <a:schemeClr val="tx1">
                    <a:lumMod val="95000"/>
                    <a:lumOff val="5000"/>
                  </a:schemeClr>
                </a:solidFill>
                <a:latin typeface="Arial" pitchFamily="34" charset="0"/>
                <a:cs typeface="Arial" pitchFamily="34" charset="0"/>
              </a:rPr>
              <a:t>PAR L’ORPAILLAGE CLANDESTIN</a:t>
            </a:r>
          </a:p>
          <a:p>
            <a:pPr algn="ctr"/>
            <a:r>
              <a:rPr lang="fr-FR" sz="1600" dirty="0">
                <a:solidFill>
                  <a:schemeClr val="tx1">
                    <a:lumMod val="95000"/>
                    <a:lumOff val="5000"/>
                  </a:schemeClr>
                </a:solidFill>
                <a:latin typeface="Arial" pitchFamily="34" charset="0"/>
                <a:cs typeface="Arial" pitchFamily="34" charset="0"/>
              </a:rPr>
              <a:t>15 et 16 Juin 2017, Yamoussoukro</a:t>
            </a:r>
          </a:p>
          <a:p>
            <a:endParaRPr lang="fr-FR" dirty="0">
              <a:solidFill>
                <a:srgbClr val="FF0000"/>
              </a:solidFill>
              <a:latin typeface="Arial" pitchFamily="34" charset="0"/>
              <a:cs typeface="Arial" pitchFamily="34" charset="0"/>
            </a:endParaRPr>
          </a:p>
        </p:txBody>
      </p:sp>
      <p:sp>
        <p:nvSpPr>
          <p:cNvPr id="16" name="ZoneTexte 15"/>
          <p:cNvSpPr txBox="1"/>
          <p:nvPr/>
        </p:nvSpPr>
        <p:spPr>
          <a:xfrm>
            <a:off x="1911484" y="3187978"/>
            <a:ext cx="5828867" cy="923330"/>
          </a:xfrm>
          <a:prstGeom prst="rect">
            <a:avLst/>
          </a:prstGeom>
        </p:spPr>
        <p:txBody>
          <a:bodyPr wrap="square" rtlCol="0">
            <a:spAutoFit/>
          </a:bodyPr>
          <a:lstStyle/>
          <a:p>
            <a:pPr algn="ctr"/>
            <a:r>
              <a:rPr lang="fr-FR" b="1" dirty="0" smtClean="0">
                <a:latin typeface="Arial" pitchFamily="34" charset="0"/>
                <a:cs typeface="Arial" pitchFamily="34" charset="0"/>
              </a:rPr>
              <a:t>AHOBA Georges</a:t>
            </a:r>
            <a:endParaRPr lang="fr-FR" b="1" dirty="0">
              <a:latin typeface="Arial" pitchFamily="34" charset="0"/>
              <a:cs typeface="Arial" pitchFamily="34" charset="0"/>
            </a:endParaRPr>
          </a:p>
          <a:p>
            <a:pPr algn="ctr"/>
            <a:r>
              <a:rPr lang="fr-FR" b="1" dirty="0">
                <a:latin typeface="Arial" pitchFamily="34" charset="0"/>
                <a:cs typeface="Arial" pitchFamily="34" charset="0"/>
              </a:rPr>
              <a:t>Directeur </a:t>
            </a:r>
            <a:r>
              <a:rPr lang="fr-FR" b="1" dirty="0" smtClean="0">
                <a:latin typeface="Arial" pitchFamily="34" charset="0"/>
                <a:cs typeface="Arial" pitchFamily="34" charset="0"/>
              </a:rPr>
              <a:t>de l’Exploitation Minière Semi-Industrielle, Artisanale et des Carrières</a:t>
            </a:r>
            <a:endParaRPr lang="fr-FR" b="1" dirty="0">
              <a:latin typeface="Arial" pitchFamily="34" charset="0"/>
              <a:cs typeface="Arial" pitchFamily="34" charset="0"/>
            </a:endParaRPr>
          </a:p>
        </p:txBody>
      </p:sp>
      <p:pic>
        <p:nvPicPr>
          <p:cNvPr id="10" name="Image 9"/>
          <p:cNvPicPr/>
          <p:nvPr/>
        </p:nvPicPr>
        <p:blipFill>
          <a:blip r:embed="rId5">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Tree>
    <p:extLst>
      <p:ext uri="{BB962C8B-B14F-4D97-AF65-F5344CB8AC3E}">
        <p14:creationId xmlns:p14="http://schemas.microsoft.com/office/powerpoint/2010/main" val="314784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428" y="266185"/>
            <a:ext cx="8229600" cy="554124"/>
          </a:xfrm>
        </p:spPr>
        <p:txBody>
          <a:bodyPr>
            <a:normAutofit/>
          </a:bodyPr>
          <a:lstStyle/>
          <a:p>
            <a:r>
              <a:rPr lang="en-GB" sz="2400" b="1" dirty="0">
                <a:solidFill>
                  <a:prstClr val="black"/>
                </a:solidFill>
                <a:latin typeface="Calibri" panose="020F0502020204030204"/>
                <a:cs typeface="Arial" panose="020B0604020202020204" pitchFamily="34" charset="0"/>
              </a:rPr>
              <a:t>V</a:t>
            </a:r>
            <a:r>
              <a:rPr lang="en-GB" sz="2400" b="1" dirty="0" smtClean="0">
                <a:solidFill>
                  <a:prstClr val="black"/>
                </a:solidFill>
                <a:latin typeface="Calibri" panose="020F0502020204030204"/>
                <a:cs typeface="Arial" panose="020B0604020202020204" pitchFamily="34" charset="0"/>
              </a:rPr>
              <a:t>. </a:t>
            </a:r>
            <a:r>
              <a:rPr lang="en-GB" sz="2400" b="1" dirty="0">
                <a:solidFill>
                  <a:prstClr val="black"/>
                </a:solidFill>
                <a:latin typeface="Calibri" panose="020F0502020204030204"/>
                <a:cs typeface="Arial" panose="020B0604020202020204" pitchFamily="34" charset="0"/>
              </a:rPr>
              <a:t>CADRE LEGISLATIF ET REGLEMENTAIRE</a:t>
            </a:r>
            <a:endParaRPr lang="en-GB" sz="2400" b="1" dirty="0">
              <a:latin typeface="+mn-lt"/>
              <a:cs typeface="Arial" panose="020B0604020202020204" pitchFamily="34" charset="0"/>
            </a:endParaRPr>
          </a:p>
        </p:txBody>
      </p:sp>
      <p:sp>
        <p:nvSpPr>
          <p:cNvPr id="3" name="Espace réservé du contenu 2"/>
          <p:cNvSpPr>
            <a:spLocks noGrp="1"/>
          </p:cNvSpPr>
          <p:nvPr>
            <p:ph idx="1"/>
          </p:nvPr>
        </p:nvSpPr>
        <p:spPr>
          <a:xfrm>
            <a:off x="-1" y="1176733"/>
            <a:ext cx="9144000" cy="5480921"/>
          </a:xfrm>
        </p:spPr>
        <p:txBody>
          <a:bodyPr>
            <a:noAutofit/>
          </a:bodyPr>
          <a:lstStyle/>
          <a:p>
            <a:pPr marL="457200" lvl="1" indent="0" algn="just">
              <a:lnSpc>
                <a:spcPct val="115000"/>
              </a:lnSpc>
              <a:buNone/>
            </a:pPr>
            <a:endParaRPr lang="fr-FR" sz="1800" dirty="0">
              <a:ea typeface="Calibri" panose="020F0502020204030204" pitchFamily="34" charset="0"/>
              <a:cs typeface="Arial" pitchFamily="34" charset="0"/>
            </a:endParaRPr>
          </a:p>
          <a:p>
            <a:pPr marL="0" lvl="0" indent="0" eaLnBrk="1" hangingPunct="1">
              <a:spcBef>
                <a:spcPct val="0"/>
              </a:spcBef>
              <a:buNone/>
            </a:pPr>
            <a:r>
              <a:rPr lang="fr-FR" sz="1800" b="1" dirty="0">
                <a:solidFill>
                  <a:prstClr val="black"/>
                </a:solidFill>
                <a:latin typeface="Arial" pitchFamily="34" charset="0"/>
                <a:cs typeface="Arial" pitchFamily="34" charset="0"/>
              </a:rPr>
              <a:t>Pièces à fournir</a:t>
            </a:r>
          </a:p>
          <a:p>
            <a:pPr marL="0" lvl="0" indent="0" eaLnBrk="1" hangingPunct="1">
              <a:spcBef>
                <a:spcPct val="0"/>
              </a:spcBef>
              <a:buNone/>
            </a:pPr>
            <a:r>
              <a:rPr lang="fr-FR" sz="1800" b="1" dirty="0">
                <a:solidFill>
                  <a:prstClr val="black"/>
                </a:solidFill>
                <a:latin typeface="Arial" pitchFamily="34" charset="0"/>
                <a:cs typeface="Arial" pitchFamily="34" charset="0"/>
              </a:rPr>
              <a:t> </a:t>
            </a:r>
            <a:r>
              <a:rPr lang="fr-FR" sz="1800" b="1" cap="all" dirty="0">
                <a:solidFill>
                  <a:prstClr val="black"/>
                </a:solidFill>
                <a:latin typeface="Arial" pitchFamily="34" charset="0"/>
                <a:cs typeface="Arial" pitchFamily="34" charset="0"/>
              </a:rPr>
              <a:t> </a:t>
            </a:r>
            <a:endParaRPr lang="fr-FR" sz="1800" dirty="0">
              <a:solidFill>
                <a:prstClr val="black"/>
              </a:solidFill>
              <a:latin typeface="Arial" pitchFamily="34" charset="0"/>
              <a:cs typeface="Arial" pitchFamily="34" charset="0"/>
            </a:endParaRPr>
          </a:p>
          <a:p>
            <a:pPr marL="271463" lvl="0" indent="-271463" eaLnBrk="1" hangingPunct="1">
              <a:spcBef>
                <a:spcPct val="0"/>
              </a:spcBef>
              <a:buFont typeface="Wingdings" pitchFamily="2" charset="2"/>
              <a:buChar char="§"/>
            </a:pPr>
            <a:r>
              <a:rPr lang="fr-FR" sz="1800" dirty="0" smtClean="0">
                <a:solidFill>
                  <a:prstClr val="black"/>
                </a:solidFill>
                <a:latin typeface="Arial" pitchFamily="34" charset="0"/>
                <a:cs typeface="Arial" pitchFamily="34" charset="0"/>
              </a:rPr>
              <a:t>Une demande adressée au Ministre en charge des mines</a:t>
            </a:r>
          </a:p>
          <a:p>
            <a:pPr marL="271463" lvl="0" indent="-271463" eaLnBrk="1" hangingPunct="1">
              <a:spcBef>
                <a:spcPct val="0"/>
              </a:spcBef>
              <a:buFont typeface="Wingdings" pitchFamily="2" charset="2"/>
              <a:buChar char="§"/>
            </a:pPr>
            <a:r>
              <a:rPr lang="fr-FR" sz="1800" dirty="0" smtClean="0">
                <a:solidFill>
                  <a:prstClr val="black"/>
                </a:solidFill>
                <a:latin typeface="Arial" pitchFamily="34" charset="0"/>
                <a:cs typeface="Arial" pitchFamily="34" charset="0"/>
              </a:rPr>
              <a:t>Un programme des travaux</a:t>
            </a:r>
          </a:p>
          <a:p>
            <a:pPr marL="271463" lvl="0" indent="-271463" eaLnBrk="1" hangingPunct="1">
              <a:spcBef>
                <a:spcPct val="0"/>
              </a:spcBef>
              <a:buFont typeface="Wingdings" pitchFamily="2" charset="2"/>
              <a:buChar char="§"/>
            </a:pPr>
            <a:r>
              <a:rPr lang="fr-FR" sz="1800" dirty="0" smtClean="0">
                <a:solidFill>
                  <a:prstClr val="black"/>
                </a:solidFill>
                <a:latin typeface="Arial" pitchFamily="34" charset="0"/>
                <a:cs typeface="Arial" pitchFamily="34" charset="0"/>
              </a:rPr>
              <a:t>la </a:t>
            </a:r>
            <a:r>
              <a:rPr lang="fr-FR" sz="1800" dirty="0">
                <a:solidFill>
                  <a:prstClr val="black"/>
                </a:solidFill>
                <a:latin typeface="Arial" pitchFamily="34" charset="0"/>
                <a:cs typeface="Arial" pitchFamily="34" charset="0"/>
              </a:rPr>
              <a:t>description du matériel et des équipements techniques prévus ; </a:t>
            </a:r>
          </a:p>
          <a:p>
            <a:pPr marL="271463" lvl="0" indent="-271463"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une copie des statuts pour les Sociétés coopératives ;  </a:t>
            </a:r>
          </a:p>
          <a:p>
            <a:pPr marL="271463" lvl="0" indent="-271463"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 registre de commerce avec pour objet « activités minières » ;</a:t>
            </a:r>
          </a:p>
          <a:p>
            <a:pPr marL="285750" lvl="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 certificat de nationalité, un certificat de résidence, un casier judiciaire datant de moins de trois mois, </a:t>
            </a:r>
            <a:r>
              <a:rPr lang="fr-FR" sz="1800" dirty="0" smtClean="0">
                <a:solidFill>
                  <a:prstClr val="black"/>
                </a:solidFill>
                <a:latin typeface="Arial" pitchFamily="34" charset="0"/>
                <a:cs typeface="Arial" pitchFamily="34" charset="0"/>
              </a:rPr>
              <a:t>quatre (4) </a:t>
            </a:r>
            <a:r>
              <a:rPr lang="fr-FR" sz="1800" dirty="0">
                <a:solidFill>
                  <a:prstClr val="black"/>
                </a:solidFill>
                <a:latin typeface="Arial" pitchFamily="34" charset="0"/>
                <a:cs typeface="Arial" pitchFamily="34" charset="0"/>
              </a:rPr>
              <a:t>photos d’identité (avec le nom au verso) pour les personnes physiques ou le gérant pour les sociétés coopératives ;</a:t>
            </a:r>
          </a:p>
          <a:p>
            <a:pPr marL="285750" lvl="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une lettre légalisée, attestant l’accord préalable des autorités coutumières de la localité concernée </a:t>
            </a:r>
            <a:r>
              <a:rPr lang="fr-FR" sz="1800" dirty="0" smtClean="0">
                <a:solidFill>
                  <a:prstClr val="black"/>
                </a:solidFill>
                <a:latin typeface="Arial" pitchFamily="34" charset="0"/>
                <a:cs typeface="Arial" pitchFamily="34" charset="0"/>
              </a:rPr>
              <a:t>;</a:t>
            </a:r>
          </a:p>
          <a:p>
            <a:pPr marL="285750" lvl="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l</a:t>
            </a:r>
            <a:r>
              <a:rPr lang="fr-FR" sz="1800" dirty="0" smtClean="0">
                <a:solidFill>
                  <a:prstClr val="black"/>
                </a:solidFill>
                <a:latin typeface="Arial" pitchFamily="34" charset="0"/>
                <a:cs typeface="Arial" pitchFamily="34" charset="0"/>
              </a:rPr>
              <a:t>es avis du Préfet, de l’OIPR, des Eaux et Forêts et de l’Agriculture;</a:t>
            </a:r>
            <a:endParaRPr lang="fr-FR" sz="1800" dirty="0">
              <a:solidFill>
                <a:prstClr val="black"/>
              </a:solidFill>
              <a:latin typeface="Arial" pitchFamily="34" charset="0"/>
              <a:cs typeface="Arial" pitchFamily="34" charset="0"/>
            </a:endParaRPr>
          </a:p>
          <a:p>
            <a:pPr marL="285750" lvl="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le récépissé de paiement du droit fixe  </a:t>
            </a:r>
            <a:endParaRPr lang="fr-FR" sz="1400" b="1" dirty="0">
              <a:solidFill>
                <a:srgbClr val="0070C0"/>
              </a:solidFill>
              <a:latin typeface="Arial" pitchFamily="34" charset="0"/>
              <a:cs typeface="Arial" pitchFamily="34" charset="0"/>
            </a:endParaRPr>
          </a:p>
          <a:p>
            <a:pPr marL="457200" lvl="1" indent="0" eaLnBrk="1" hangingPunct="1">
              <a:spcBef>
                <a:spcPct val="0"/>
              </a:spcBef>
              <a:buFont typeface="Courier New" pitchFamily="49" charset="0"/>
              <a:buChar char="o"/>
            </a:pPr>
            <a:r>
              <a:rPr lang="fr-FR" sz="1800" dirty="0">
                <a:solidFill>
                  <a:prstClr val="black"/>
                </a:solidFill>
                <a:latin typeface="Arial" pitchFamily="34" charset="0"/>
                <a:cs typeface="Arial" pitchFamily="34" charset="0"/>
              </a:rPr>
              <a:t>Attribution: </a:t>
            </a:r>
            <a:r>
              <a:rPr lang="fr-FR" sz="1800" b="1" dirty="0">
                <a:solidFill>
                  <a:prstClr val="black"/>
                </a:solidFill>
                <a:latin typeface="Arial" pitchFamily="34" charset="0"/>
                <a:cs typeface="Arial" pitchFamily="34" charset="0"/>
              </a:rPr>
              <a:t>5</a:t>
            </a:r>
            <a:r>
              <a:rPr lang="fr-FR" sz="1800" b="1" dirty="0" smtClean="0">
                <a:solidFill>
                  <a:prstClr val="black"/>
                </a:solidFill>
                <a:latin typeface="Arial" pitchFamily="34" charset="0"/>
                <a:cs typeface="Arial" pitchFamily="34" charset="0"/>
              </a:rPr>
              <a:t>00 </a:t>
            </a:r>
            <a:r>
              <a:rPr lang="fr-FR" sz="1800" b="1" dirty="0">
                <a:solidFill>
                  <a:prstClr val="black"/>
                </a:solidFill>
                <a:latin typeface="Arial" pitchFamily="34" charset="0"/>
                <a:cs typeface="Arial" pitchFamily="34" charset="0"/>
              </a:rPr>
              <a:t>mille francs </a:t>
            </a:r>
            <a:r>
              <a:rPr lang="fr-FR" sz="1800" b="1" dirty="0" smtClean="0">
                <a:solidFill>
                  <a:prstClr val="black"/>
                </a:solidFill>
                <a:latin typeface="Arial" pitchFamily="34" charset="0"/>
                <a:cs typeface="Arial" pitchFamily="34" charset="0"/>
              </a:rPr>
              <a:t>CFA</a:t>
            </a:r>
            <a:endParaRPr lang="fr-FR" sz="1800" b="1" dirty="0">
              <a:solidFill>
                <a:prstClr val="black"/>
              </a:solidFill>
              <a:latin typeface="Arial" pitchFamily="34" charset="0"/>
              <a:cs typeface="Arial" pitchFamily="34" charset="0"/>
            </a:endParaRPr>
          </a:p>
          <a:p>
            <a:pPr marL="457200" lvl="1" indent="0" eaLnBrk="1" hangingPunct="1">
              <a:spcBef>
                <a:spcPct val="0"/>
              </a:spcBef>
              <a:buFont typeface="Courier New" pitchFamily="49" charset="0"/>
              <a:buChar char="o"/>
            </a:pPr>
            <a:r>
              <a:rPr lang="fr-FR" sz="1800" dirty="0">
                <a:solidFill>
                  <a:prstClr val="black"/>
                </a:solidFill>
                <a:latin typeface="Arial" pitchFamily="34" charset="0"/>
                <a:cs typeface="Arial" pitchFamily="34" charset="0"/>
              </a:rPr>
              <a:t>Renouvellement</a:t>
            </a:r>
            <a:r>
              <a:rPr lang="fr-FR" sz="1800" dirty="0" smtClean="0">
                <a:solidFill>
                  <a:prstClr val="black"/>
                </a:solidFill>
                <a:latin typeface="Arial" pitchFamily="34" charset="0"/>
                <a:cs typeface="Arial" pitchFamily="34" charset="0"/>
              </a:rPr>
              <a:t>: 1 000 000 </a:t>
            </a:r>
            <a:r>
              <a:rPr lang="fr-FR" sz="1800" dirty="0">
                <a:solidFill>
                  <a:prstClr val="black"/>
                </a:solidFill>
                <a:latin typeface="Arial" pitchFamily="34" charset="0"/>
                <a:cs typeface="Arial" pitchFamily="34" charset="0"/>
              </a:rPr>
              <a:t>francs CFA</a:t>
            </a:r>
          </a:p>
          <a:p>
            <a:pPr marL="457200" lvl="1" indent="0" eaLnBrk="1" hangingPunct="1">
              <a:spcBef>
                <a:spcPct val="0"/>
              </a:spcBef>
              <a:buFont typeface="Courier New" pitchFamily="49" charset="0"/>
              <a:buChar char="o"/>
            </a:pPr>
            <a:r>
              <a:rPr lang="fr-FR" sz="1800" dirty="0">
                <a:solidFill>
                  <a:prstClr val="black"/>
                </a:solidFill>
                <a:latin typeface="Arial" pitchFamily="34" charset="0"/>
                <a:cs typeface="Arial" pitchFamily="34" charset="0"/>
              </a:rPr>
              <a:t>Transmission: </a:t>
            </a:r>
            <a:r>
              <a:rPr lang="fr-FR" sz="1800" dirty="0" smtClean="0">
                <a:solidFill>
                  <a:prstClr val="black"/>
                </a:solidFill>
                <a:latin typeface="Arial" pitchFamily="34" charset="0"/>
                <a:cs typeface="Arial" pitchFamily="34" charset="0"/>
              </a:rPr>
              <a:t>1 000 000 francs </a:t>
            </a:r>
            <a:r>
              <a:rPr lang="fr-FR" sz="1800" dirty="0" smtClean="0">
                <a:solidFill>
                  <a:prstClr val="black"/>
                </a:solidFill>
                <a:latin typeface="Arial" pitchFamily="34" charset="0"/>
                <a:cs typeface="Arial" pitchFamily="34" charset="0"/>
              </a:rPr>
              <a:t>CFA</a:t>
            </a:r>
            <a:endParaRPr lang="fr-FR" sz="1800" dirty="0">
              <a:solidFill>
                <a:prstClr val="black"/>
              </a:solidFill>
              <a:latin typeface="Arial" pitchFamily="34" charset="0"/>
              <a:cs typeface="Arial" pitchFamily="34" charset="0"/>
            </a:endParaRPr>
          </a:p>
          <a:p>
            <a:pPr marL="0" indent="0" algn="just">
              <a:lnSpc>
                <a:spcPct val="115000"/>
              </a:lnSpc>
              <a:buNone/>
            </a:pPr>
            <a:endParaRPr lang="fr-FR" sz="1800" dirty="0">
              <a:cs typeface="Arial" pitchFamily="34" charset="0"/>
            </a:endParaRPr>
          </a:p>
          <a:p>
            <a:pPr marL="0" indent="0" algn="just">
              <a:buNone/>
            </a:pPr>
            <a:endParaRPr lang="fr-FR" sz="1800" dirty="0">
              <a:solidFill>
                <a:srgbClr val="000000"/>
              </a:solidFill>
              <a:cs typeface="Arial" pitchFamily="34"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
        <p:nvSpPr>
          <p:cNvPr id="7" name="Espace réservé du numéro de diapositive 4"/>
          <p:cNvSpPr>
            <a:spLocks noGrp="1"/>
          </p:cNvSpPr>
          <p:nvPr>
            <p:ph type="sldNum" sz="quarter" idx="12"/>
          </p:nvPr>
        </p:nvSpPr>
        <p:spPr>
          <a:xfrm>
            <a:off x="8676456" y="6381328"/>
            <a:ext cx="370384" cy="365125"/>
          </a:xfrm>
        </p:spPr>
        <p:txBody>
          <a:bodyPr/>
          <a:lstStyle/>
          <a:p>
            <a:pPr defTabSz="457200" fontAlgn="base">
              <a:spcBef>
                <a:spcPct val="0"/>
              </a:spcBef>
              <a:spcAft>
                <a:spcPct val="0"/>
              </a:spcAft>
            </a:pPr>
            <a:r>
              <a:rPr lang="fr-FR" altLang="fr-FR" dirty="0">
                <a:solidFill>
                  <a:prstClr val="black"/>
                </a:solidFill>
                <a:ea typeface="ＭＳ Ｐゴシック" charset="0"/>
              </a:rPr>
              <a:t>9</a:t>
            </a:r>
            <a:endParaRPr lang="fr-FR" altLang="fr-FR" dirty="0">
              <a:solidFill>
                <a:prstClr val="black"/>
              </a:solidFill>
              <a:ea typeface="ＭＳ Ｐゴシック" charset="0"/>
            </a:endParaRPr>
          </a:p>
        </p:txBody>
      </p:sp>
    </p:spTree>
    <p:extLst>
      <p:ext uri="{BB962C8B-B14F-4D97-AF65-F5344CB8AC3E}">
        <p14:creationId xmlns:p14="http://schemas.microsoft.com/office/powerpoint/2010/main" val="3265784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428" y="266185"/>
            <a:ext cx="8229600" cy="554124"/>
          </a:xfrm>
        </p:spPr>
        <p:txBody>
          <a:bodyPr>
            <a:normAutofit/>
          </a:bodyPr>
          <a:lstStyle/>
          <a:p>
            <a:r>
              <a:rPr lang="en-GB" sz="2400" b="1" dirty="0">
                <a:solidFill>
                  <a:prstClr val="black"/>
                </a:solidFill>
                <a:latin typeface="Calibri" panose="020F0502020204030204"/>
                <a:cs typeface="Arial" panose="020B0604020202020204" pitchFamily="34" charset="0"/>
              </a:rPr>
              <a:t>V</a:t>
            </a:r>
            <a:r>
              <a:rPr lang="en-GB" sz="2400" b="1" dirty="0" smtClean="0">
                <a:solidFill>
                  <a:prstClr val="black"/>
                </a:solidFill>
                <a:latin typeface="Calibri" panose="020F0502020204030204"/>
                <a:cs typeface="Arial" panose="020B0604020202020204" pitchFamily="34" charset="0"/>
              </a:rPr>
              <a:t>. </a:t>
            </a:r>
            <a:r>
              <a:rPr lang="en-GB" sz="2400" b="1" dirty="0">
                <a:solidFill>
                  <a:prstClr val="black"/>
                </a:solidFill>
                <a:latin typeface="Calibri" panose="020F0502020204030204"/>
                <a:cs typeface="Arial" panose="020B0604020202020204" pitchFamily="34" charset="0"/>
              </a:rPr>
              <a:t>CADRE LEGISLATIF ET REGLEMENTAIRE</a:t>
            </a:r>
            <a:endParaRPr lang="en-GB" sz="2400" b="1" dirty="0">
              <a:latin typeface="+mn-lt"/>
              <a:cs typeface="Arial" panose="020B0604020202020204" pitchFamily="34" charset="0"/>
            </a:endParaRPr>
          </a:p>
        </p:txBody>
      </p:sp>
      <p:sp>
        <p:nvSpPr>
          <p:cNvPr id="3" name="Espace réservé du contenu 2"/>
          <p:cNvSpPr>
            <a:spLocks noGrp="1"/>
          </p:cNvSpPr>
          <p:nvPr>
            <p:ph idx="1"/>
          </p:nvPr>
        </p:nvSpPr>
        <p:spPr>
          <a:xfrm>
            <a:off x="-1" y="1176733"/>
            <a:ext cx="9144000" cy="5480921"/>
          </a:xfrm>
        </p:spPr>
        <p:txBody>
          <a:bodyPr>
            <a:noAutofit/>
          </a:bodyPr>
          <a:lstStyle/>
          <a:p>
            <a:pPr marL="457200" lvl="1" indent="0" algn="just">
              <a:lnSpc>
                <a:spcPct val="115000"/>
              </a:lnSpc>
              <a:buNone/>
            </a:pPr>
            <a:endParaRPr lang="fr-FR" sz="1800" dirty="0">
              <a:ea typeface="Calibri" panose="020F0502020204030204" pitchFamily="34" charset="0"/>
              <a:cs typeface="Arial" pitchFamily="34" charset="0"/>
            </a:endParaRPr>
          </a:p>
          <a:p>
            <a:pPr marL="0" lvl="1" indent="0" eaLnBrk="1" hangingPunct="1">
              <a:spcBef>
                <a:spcPct val="0"/>
              </a:spcBef>
              <a:buNone/>
            </a:pPr>
            <a:endParaRPr lang="fr-FR" sz="1800" dirty="0">
              <a:solidFill>
                <a:prstClr val="black"/>
              </a:solidFill>
              <a:effectLst>
                <a:outerShdw dist="25400" dir="13500000" sx="0" sy="0">
                  <a:srgbClr val="000000">
                    <a:alpha val="50000"/>
                  </a:srgbClr>
                </a:outerShdw>
              </a:effectLst>
              <a:latin typeface="Arial" pitchFamily="34" charset="0"/>
              <a:cs typeface="Arial" pitchFamily="34" charset="0"/>
            </a:endParaRPr>
          </a:p>
          <a:p>
            <a:pPr marL="1252538" lvl="3" indent="-11113" eaLnBrk="1" hangingPunct="1">
              <a:spcBef>
                <a:spcPct val="0"/>
              </a:spcBef>
              <a:buNone/>
            </a:pPr>
            <a:r>
              <a:rPr lang="fr-FR" sz="2800" dirty="0">
                <a:solidFill>
                  <a:prstClr val="black"/>
                </a:solidFill>
                <a:effectLst>
                  <a:outerShdw dist="25400" dir="13500000" sx="0" sy="0">
                    <a:srgbClr val="000000">
                      <a:alpha val="50000"/>
                    </a:srgbClr>
                  </a:outerShdw>
                </a:effectLst>
                <a:latin typeface="Arial" pitchFamily="34" charset="0"/>
                <a:cs typeface="Arial" pitchFamily="34" charset="0"/>
              </a:rPr>
              <a:t>		</a:t>
            </a:r>
          </a:p>
          <a:p>
            <a:pPr marL="917575" lvl="1" eaLnBrk="1" hangingPunct="1">
              <a:spcBef>
                <a:spcPct val="0"/>
              </a:spcBef>
              <a:buFont typeface="Wingdings" pitchFamily="2" charset="2"/>
              <a:buChar char="q"/>
            </a:pPr>
            <a:r>
              <a:rPr lang="fr-FR" b="1" dirty="0">
                <a:solidFill>
                  <a:prstClr val="black"/>
                </a:solidFill>
                <a:effectLst>
                  <a:outerShdw dist="25400" dir="13500000" sx="0" sy="0">
                    <a:srgbClr val="000000">
                      <a:alpha val="50000"/>
                    </a:srgbClr>
                  </a:outerShdw>
                </a:effectLst>
                <a:latin typeface="Arial" pitchFamily="34" charset="0"/>
                <a:cs typeface="Arial" pitchFamily="34" charset="0"/>
              </a:rPr>
              <a:t>Redevance </a:t>
            </a:r>
            <a:r>
              <a:rPr lang="fr-FR" b="1" dirty="0" err="1">
                <a:solidFill>
                  <a:prstClr val="black"/>
                </a:solidFill>
                <a:effectLst>
                  <a:outerShdw dist="25400" dir="13500000" sx="0" sy="0">
                    <a:srgbClr val="000000">
                      <a:alpha val="50000"/>
                    </a:srgbClr>
                  </a:outerShdw>
                </a:effectLst>
                <a:latin typeface="Arial" pitchFamily="34" charset="0"/>
                <a:cs typeface="Arial" pitchFamily="34" charset="0"/>
              </a:rPr>
              <a:t>superficiaire</a:t>
            </a:r>
            <a:r>
              <a:rPr lang="fr-FR" b="1" dirty="0">
                <a:solidFill>
                  <a:prstClr val="black"/>
                </a:solidFill>
                <a:effectLst>
                  <a:outerShdw dist="25400" dir="13500000" sx="0" sy="0">
                    <a:srgbClr val="000000">
                      <a:alpha val="50000"/>
                    </a:srgbClr>
                  </a:outerShdw>
                </a:effectLst>
                <a:latin typeface="Arial" pitchFamily="34" charset="0"/>
                <a:cs typeface="Arial" pitchFamily="34" charset="0"/>
              </a:rPr>
              <a:t> annuelle</a:t>
            </a:r>
          </a:p>
          <a:p>
            <a:pPr marL="1543050" lvl="3" indent="-285750" eaLnBrk="1" hangingPunct="1">
              <a:spcBef>
                <a:spcPct val="0"/>
              </a:spcBef>
              <a:buFont typeface="Courier New" pitchFamily="49" charset="0"/>
              <a:buChar char="o"/>
            </a:pPr>
            <a:r>
              <a:rPr lang="fr-FR" altLang="fr-FR" sz="2800" dirty="0">
                <a:solidFill>
                  <a:prstClr val="black"/>
                </a:solidFill>
                <a:effectLst>
                  <a:outerShdw dist="25400" dir="13500000" sx="0" sy="0">
                    <a:srgbClr val="000000">
                      <a:alpha val="50000"/>
                    </a:srgbClr>
                  </a:outerShdw>
                </a:effectLst>
                <a:latin typeface="Arial" pitchFamily="34" charset="0"/>
                <a:cs typeface="Arial" pitchFamily="34" charset="0"/>
              </a:rPr>
              <a:t>Attribution: </a:t>
            </a:r>
            <a:r>
              <a:rPr lang="fr-FR" altLang="fr-FR" sz="2800" b="1" dirty="0" smtClean="0">
                <a:solidFill>
                  <a:prstClr val="black"/>
                </a:solidFill>
                <a:effectLst>
                  <a:outerShdw dist="25400" dir="13500000" sx="0" sy="0">
                    <a:srgbClr val="000000">
                      <a:alpha val="50000"/>
                    </a:srgbClr>
                  </a:outerShdw>
                </a:effectLst>
                <a:latin typeface="Arial" pitchFamily="34" charset="0"/>
                <a:cs typeface="Arial" pitchFamily="34" charset="0"/>
              </a:rPr>
              <a:t>15 </a:t>
            </a:r>
            <a:r>
              <a:rPr lang="fr-FR" altLang="fr-FR" sz="2800" b="1" dirty="0">
                <a:solidFill>
                  <a:prstClr val="black"/>
                </a:solidFill>
                <a:effectLst>
                  <a:outerShdw dist="25400" dir="13500000" sx="0" sy="0">
                    <a:srgbClr val="000000">
                      <a:alpha val="50000"/>
                    </a:srgbClr>
                  </a:outerShdw>
                </a:effectLst>
                <a:latin typeface="Arial" pitchFamily="34" charset="0"/>
                <a:cs typeface="Arial" pitchFamily="34" charset="0"/>
              </a:rPr>
              <a:t>000 francs </a:t>
            </a:r>
            <a:r>
              <a:rPr lang="fr-FR" altLang="fr-FR" sz="2800" dirty="0">
                <a:solidFill>
                  <a:prstClr val="black"/>
                </a:solidFill>
                <a:effectLst>
                  <a:outerShdw dist="25400" dir="13500000" sx="0" sy="0">
                    <a:srgbClr val="000000">
                      <a:alpha val="50000"/>
                    </a:srgbClr>
                  </a:outerShdw>
                </a:effectLst>
                <a:latin typeface="Arial" pitchFamily="34" charset="0"/>
                <a:cs typeface="Arial" pitchFamily="34" charset="0"/>
              </a:rPr>
              <a:t>CFA par hectare et par an</a:t>
            </a:r>
          </a:p>
          <a:p>
            <a:pPr marL="1543050" lvl="3" indent="-285750" eaLnBrk="1" hangingPunct="1">
              <a:spcBef>
                <a:spcPct val="0"/>
              </a:spcBef>
              <a:buFont typeface="Courier New" pitchFamily="49" charset="0"/>
              <a:buChar char="o"/>
            </a:pPr>
            <a:r>
              <a:rPr lang="fr-FR" altLang="fr-FR" sz="2800" dirty="0">
                <a:solidFill>
                  <a:prstClr val="black"/>
                </a:solidFill>
                <a:effectLst>
                  <a:outerShdw dist="25400" dir="13500000" sx="0" sy="0">
                    <a:srgbClr val="000000">
                      <a:alpha val="50000"/>
                    </a:srgbClr>
                  </a:outerShdw>
                </a:effectLst>
                <a:latin typeface="Arial" pitchFamily="34" charset="0"/>
                <a:cs typeface="Arial" pitchFamily="34" charset="0"/>
              </a:rPr>
              <a:t>Renouvellement: </a:t>
            </a:r>
            <a:r>
              <a:rPr lang="fr-FR" altLang="fr-FR" sz="2800" b="1" dirty="0" smtClean="0">
                <a:solidFill>
                  <a:prstClr val="black"/>
                </a:solidFill>
                <a:effectLst>
                  <a:outerShdw dist="25400" dir="13500000" sx="0" sy="0">
                    <a:srgbClr val="000000">
                      <a:alpha val="50000"/>
                    </a:srgbClr>
                  </a:outerShdw>
                </a:effectLst>
                <a:latin typeface="Arial" pitchFamily="34" charset="0"/>
                <a:cs typeface="Arial" pitchFamily="34" charset="0"/>
              </a:rPr>
              <a:t>15 </a:t>
            </a:r>
            <a:r>
              <a:rPr lang="fr-FR" altLang="fr-FR" sz="2800" b="1" dirty="0">
                <a:solidFill>
                  <a:prstClr val="black"/>
                </a:solidFill>
                <a:effectLst>
                  <a:outerShdw dist="25400" dir="13500000" sx="0" sy="0">
                    <a:srgbClr val="000000">
                      <a:alpha val="50000"/>
                    </a:srgbClr>
                  </a:outerShdw>
                </a:effectLst>
                <a:latin typeface="Arial" pitchFamily="34" charset="0"/>
                <a:cs typeface="Arial" pitchFamily="34" charset="0"/>
              </a:rPr>
              <a:t>000 francs </a:t>
            </a:r>
            <a:r>
              <a:rPr lang="fr-FR" altLang="fr-FR" sz="2800" dirty="0">
                <a:solidFill>
                  <a:prstClr val="black"/>
                </a:solidFill>
                <a:effectLst>
                  <a:outerShdw dist="25400" dir="13500000" sx="0" sy="0">
                    <a:srgbClr val="000000">
                      <a:alpha val="50000"/>
                    </a:srgbClr>
                  </a:outerShdw>
                </a:effectLst>
                <a:latin typeface="Arial" pitchFamily="34" charset="0"/>
                <a:cs typeface="Arial" pitchFamily="34" charset="0"/>
              </a:rPr>
              <a:t>CFA par hectare et par an</a:t>
            </a:r>
          </a:p>
          <a:p>
            <a:pPr marL="0" indent="0" algn="just">
              <a:lnSpc>
                <a:spcPct val="115000"/>
              </a:lnSpc>
              <a:buNone/>
            </a:pPr>
            <a:endParaRPr lang="fr-FR" sz="2800" dirty="0">
              <a:cs typeface="Arial" pitchFamily="34" charset="0"/>
            </a:endParaRPr>
          </a:p>
          <a:p>
            <a:pPr marL="0" indent="0" algn="just">
              <a:buNone/>
            </a:pPr>
            <a:endParaRPr lang="fr-FR" sz="1800" dirty="0">
              <a:solidFill>
                <a:srgbClr val="000000"/>
              </a:solidFill>
              <a:cs typeface="Arial" pitchFamily="34"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
        <p:nvSpPr>
          <p:cNvPr id="7" name="Espace réservé du numéro de diapositive 4"/>
          <p:cNvSpPr>
            <a:spLocks noGrp="1"/>
          </p:cNvSpPr>
          <p:nvPr>
            <p:ph type="sldNum" sz="quarter" idx="12"/>
          </p:nvPr>
        </p:nvSpPr>
        <p:spPr>
          <a:xfrm>
            <a:off x="8604448" y="6381328"/>
            <a:ext cx="442392" cy="365125"/>
          </a:xfrm>
        </p:spPr>
        <p:txBody>
          <a:bodyPr/>
          <a:lstStyle/>
          <a:p>
            <a:pPr defTabSz="457200" fontAlgn="base">
              <a:spcBef>
                <a:spcPct val="0"/>
              </a:spcBef>
              <a:spcAft>
                <a:spcPct val="0"/>
              </a:spcAft>
            </a:pPr>
            <a:r>
              <a:rPr lang="fr-FR" altLang="fr-FR" dirty="0" smtClean="0">
                <a:solidFill>
                  <a:prstClr val="black"/>
                </a:solidFill>
                <a:ea typeface="ＭＳ Ｐゴシック" charset="0"/>
              </a:rPr>
              <a:t>10</a:t>
            </a:r>
            <a:endParaRPr lang="fr-FR" altLang="fr-FR" dirty="0">
              <a:solidFill>
                <a:prstClr val="black"/>
              </a:solidFill>
              <a:ea typeface="ＭＳ Ｐゴシック" charset="0"/>
            </a:endParaRPr>
          </a:p>
        </p:txBody>
      </p:sp>
    </p:spTree>
    <p:extLst>
      <p:ext uri="{BB962C8B-B14F-4D97-AF65-F5344CB8AC3E}">
        <p14:creationId xmlns:p14="http://schemas.microsoft.com/office/powerpoint/2010/main" val="895349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Mining Logo 7 Pick Axe Shovel Tool Lantern Constructi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245" r="11641" b="2410"/>
          <a:stretch/>
        </p:blipFill>
        <p:spPr bwMode="auto">
          <a:xfrm>
            <a:off x="1835696" y="1423729"/>
            <a:ext cx="5184576" cy="460851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6381328"/>
            <a:ext cx="8676456" cy="47667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5" name="Image 4"/>
          <p:cNvPicPr/>
          <p:nvPr/>
        </p:nvPicPr>
        <p:blipFill>
          <a:blip r:embed="rId3">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
        <p:nvSpPr>
          <p:cNvPr id="7" name="Espace réservé du numéro de diapositive 4"/>
          <p:cNvSpPr>
            <a:spLocks noGrp="1"/>
          </p:cNvSpPr>
          <p:nvPr>
            <p:ph type="sldNum" sz="quarter" idx="12"/>
          </p:nvPr>
        </p:nvSpPr>
        <p:spPr>
          <a:xfrm>
            <a:off x="8604449" y="6381328"/>
            <a:ext cx="471114" cy="365125"/>
          </a:xfrm>
        </p:spPr>
        <p:txBody>
          <a:bodyPr/>
          <a:lstStyle/>
          <a:p>
            <a:pPr defTabSz="457200" fontAlgn="base">
              <a:spcBef>
                <a:spcPct val="0"/>
              </a:spcBef>
              <a:spcAft>
                <a:spcPct val="0"/>
              </a:spcAft>
            </a:pPr>
            <a:r>
              <a:rPr lang="fr-FR" altLang="fr-FR" dirty="0" smtClean="0">
                <a:solidFill>
                  <a:prstClr val="black"/>
                </a:solidFill>
                <a:ea typeface="ＭＳ Ｐゴシック" charset="0"/>
              </a:rPr>
              <a:t>11</a:t>
            </a:r>
            <a:endParaRPr lang="fr-FR" altLang="fr-FR" dirty="0">
              <a:solidFill>
                <a:prstClr val="black"/>
              </a:solidFill>
              <a:ea typeface="ＭＳ Ｐゴシック" charset="0"/>
            </a:endParaRPr>
          </a:p>
        </p:txBody>
      </p:sp>
      <p:sp>
        <p:nvSpPr>
          <p:cNvPr id="9" name="Title 1"/>
          <p:cNvSpPr txBox="1">
            <a:spLocks/>
          </p:cNvSpPr>
          <p:nvPr/>
        </p:nvSpPr>
        <p:spPr>
          <a:xfrm>
            <a:off x="114668" y="2970052"/>
            <a:ext cx="9144000" cy="1493958"/>
          </a:xfrm>
          <a:prstGeom prst="rect">
            <a:avLst/>
          </a:prstGeom>
        </p:spPr>
        <p:txBody>
          <a:bodyPr vert="horz"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457200">
              <a:defRPr/>
            </a:pPr>
            <a:r>
              <a:rPr lang="fr-FR" sz="4800" b="1" dirty="0" smtClean="0">
                <a:ln w="11430"/>
                <a:solidFill>
                  <a:srgbClr val="FFC000"/>
                </a:solidFill>
                <a:effectLst>
                  <a:outerShdw blurRad="50800" dist="39000" dir="5460000" algn="tl">
                    <a:srgbClr val="000000">
                      <a:alpha val="38000"/>
                    </a:srgbClr>
                  </a:outerShdw>
                </a:effectLst>
                <a:latin typeface="Centaur" pitchFamily="18" charset="0"/>
                <a:ea typeface="ＭＳ Ｐゴシック" charset="0"/>
                <a:cs typeface="Arial" panose="020B0604020202020204" pitchFamily="34" charset="0"/>
              </a:rPr>
              <a:t>MERCI DE VOTRE ATTENTION</a:t>
            </a:r>
            <a:endParaRPr lang="fr-FR" sz="4800" b="1" dirty="0">
              <a:ln w="11430"/>
              <a:solidFill>
                <a:srgbClr val="FFC000"/>
              </a:solidFill>
              <a:effectLst>
                <a:outerShdw blurRad="50800" dist="39000" dir="5460000" algn="tl">
                  <a:srgbClr val="000000">
                    <a:alpha val="38000"/>
                  </a:srgbClr>
                </a:outerShdw>
              </a:effectLst>
              <a:latin typeface="Centaur" pitchFamily="18" charset="0"/>
              <a:ea typeface="ＭＳ Ｐゴシック" charset="0"/>
              <a:cs typeface="Arial" panose="020B0604020202020204" pitchFamily="34" charset="0"/>
            </a:endParaRPr>
          </a:p>
          <a:p>
            <a:pPr algn="ctr" defTabSz="457200">
              <a:defRPr/>
            </a:pPr>
            <a:endPar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entaur" pitchFamily="18" charset="0"/>
              <a:ea typeface="ＭＳ Ｐゴシック" charset="0"/>
              <a:cs typeface="Arial" panose="020B0604020202020204" pitchFamily="34" charset="0"/>
            </a:endParaRPr>
          </a:p>
        </p:txBody>
      </p:sp>
    </p:spTree>
    <p:extLst>
      <p:ext uri="{BB962C8B-B14F-4D97-AF65-F5344CB8AC3E}">
        <p14:creationId xmlns:p14="http://schemas.microsoft.com/office/powerpoint/2010/main" val="1017746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381328"/>
            <a:ext cx="8676456" cy="47667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Sous-titre 2"/>
          <p:cNvSpPr>
            <a:spLocks noGrp="1"/>
          </p:cNvSpPr>
          <p:nvPr>
            <p:ph type="subTitle" idx="1"/>
          </p:nvPr>
        </p:nvSpPr>
        <p:spPr>
          <a:xfrm>
            <a:off x="1447060" y="332656"/>
            <a:ext cx="6429396" cy="648072"/>
          </a:xfrm>
        </p:spPr>
        <p:txBody>
          <a:bodyPr/>
          <a:lstStyle/>
          <a:p>
            <a:r>
              <a:rPr lang="en-GB"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SOMMAIRE</a:t>
            </a:r>
          </a:p>
        </p:txBody>
      </p:sp>
      <p:sp>
        <p:nvSpPr>
          <p:cNvPr id="4" name="Espace réservé du numéro de diapositive 3"/>
          <p:cNvSpPr>
            <a:spLocks noGrp="1"/>
          </p:cNvSpPr>
          <p:nvPr>
            <p:ph type="sldNum" sz="quarter" idx="12"/>
          </p:nvPr>
        </p:nvSpPr>
        <p:spPr>
          <a:xfrm>
            <a:off x="8676456" y="6356350"/>
            <a:ext cx="467544" cy="365125"/>
          </a:xfrm>
        </p:spPr>
        <p:txBody>
          <a:bodyPr/>
          <a:lstStyle/>
          <a:p>
            <a:fld id="{E0714BD1-2B07-4B02-88AF-EB61C30AA866}" type="slidenum">
              <a:rPr lang="en-GB" smtClean="0"/>
              <a:t>2</a:t>
            </a:fld>
            <a:endParaRPr lang="en-GB" dirty="0"/>
          </a:p>
        </p:txBody>
      </p:sp>
      <p:sp>
        <p:nvSpPr>
          <p:cNvPr id="5" name="Titre 1"/>
          <p:cNvSpPr txBox="1">
            <a:spLocks/>
          </p:cNvSpPr>
          <p:nvPr/>
        </p:nvSpPr>
        <p:spPr>
          <a:xfrm>
            <a:off x="4479776" y="1472940"/>
            <a:ext cx="4611340" cy="360040"/>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a:lnSpc>
                <a:spcPct val="150000"/>
              </a:lnSpc>
            </a:pPr>
            <a:r>
              <a:rPr lang="en-GB" sz="3000" b="1" dirty="0">
                <a:latin typeface="Centaur" pitchFamily="18" charset="0"/>
              </a:rPr>
              <a:t/>
            </a:r>
            <a:br>
              <a:rPr lang="en-GB" sz="3000" b="1" dirty="0">
                <a:latin typeface="Centaur" pitchFamily="18" charset="0"/>
              </a:rPr>
            </a:br>
            <a:r>
              <a:rPr lang="en-GB" sz="3000" b="1" dirty="0">
                <a:latin typeface="Centaur" pitchFamily="18" charset="0"/>
              </a:rPr>
              <a:t>	</a:t>
            </a:r>
            <a:br>
              <a:rPr lang="en-GB" sz="3000" b="1" dirty="0">
                <a:latin typeface="Centaur" pitchFamily="18" charset="0"/>
              </a:rPr>
            </a:br>
            <a:endParaRPr lang="en-GB" sz="3000" b="1" dirty="0">
              <a:latin typeface="Centaur" pitchFamily="18" charset="0"/>
            </a:endParaRPr>
          </a:p>
        </p:txBody>
      </p:sp>
      <p:sp>
        <p:nvSpPr>
          <p:cNvPr id="12" name="ZoneTexte 11"/>
          <p:cNvSpPr txBox="1"/>
          <p:nvPr/>
        </p:nvSpPr>
        <p:spPr>
          <a:xfrm>
            <a:off x="899592" y="1826886"/>
            <a:ext cx="7560840" cy="3785652"/>
          </a:xfrm>
          <a:prstGeom prst="rect">
            <a:avLst/>
          </a:prstGeom>
        </p:spPr>
        <p:txBody>
          <a:bodyPr wrap="square" rtlCol="0">
            <a:spAutoFit/>
          </a:bodyPr>
          <a:lstStyle/>
          <a:p>
            <a:pPr>
              <a:lnSpc>
                <a:spcPct val="150000"/>
              </a:lnSpc>
            </a:pPr>
            <a:r>
              <a:rPr lang="fr-FR" sz="2800" b="1" dirty="0" smtClean="0">
                <a:latin typeface="Arial" pitchFamily="34" charset="0"/>
                <a:cs typeface="Arial" pitchFamily="34" charset="0"/>
              </a:rPr>
              <a:t>Introduction </a:t>
            </a:r>
          </a:p>
          <a:p>
            <a:pPr marL="514350" indent="-514350">
              <a:lnSpc>
                <a:spcPct val="150000"/>
              </a:lnSpc>
              <a:buFont typeface="+mj-lt"/>
              <a:buAutoNum type="romanUcPeriod"/>
            </a:pPr>
            <a:r>
              <a:rPr lang="fr-FR" sz="2800" b="1" dirty="0" smtClean="0">
                <a:latin typeface="Arial" pitchFamily="34" charset="0"/>
                <a:cs typeface="Arial" pitchFamily="34" charset="0"/>
              </a:rPr>
              <a:t>Historique </a:t>
            </a:r>
            <a:r>
              <a:rPr lang="fr-FR" sz="2800" b="1" dirty="0">
                <a:latin typeface="Arial" pitchFamily="34" charset="0"/>
                <a:cs typeface="Arial" pitchFamily="34" charset="0"/>
              </a:rPr>
              <a:t>de l’exploitation minière artisanale</a:t>
            </a:r>
          </a:p>
          <a:p>
            <a:pPr marL="514350" indent="-514350">
              <a:lnSpc>
                <a:spcPct val="150000"/>
              </a:lnSpc>
              <a:buFont typeface="+mj-lt"/>
              <a:buAutoNum type="romanUcPeriod"/>
            </a:pPr>
            <a:r>
              <a:rPr lang="fr-FR" sz="2800" b="1" dirty="0" smtClean="0">
                <a:latin typeface="Arial" pitchFamily="34" charset="0"/>
                <a:cs typeface="Arial" pitchFamily="34" charset="0"/>
              </a:rPr>
              <a:t>Cadre législatif et règlementaire</a:t>
            </a:r>
          </a:p>
          <a:p>
            <a:pPr>
              <a:lnSpc>
                <a:spcPct val="150000"/>
              </a:lnSpc>
            </a:pPr>
            <a:r>
              <a:rPr lang="en-GB" sz="2400" b="1" dirty="0">
                <a:latin typeface="Arial" pitchFamily="34" charset="0"/>
                <a:cs typeface="Arial" pitchFamily="34" charset="0"/>
              </a:rPr>
              <a:t/>
            </a:r>
            <a:br>
              <a:rPr lang="en-GB" sz="2400" b="1" dirty="0">
                <a:latin typeface="Arial" pitchFamily="34" charset="0"/>
                <a:cs typeface="Arial" pitchFamily="34" charset="0"/>
              </a:rPr>
            </a:br>
            <a:endParaRPr lang="fr-FR" sz="2400" b="1" dirty="0">
              <a:solidFill>
                <a:schemeClr val="bg1"/>
              </a:solidFill>
            </a:endParaRPr>
          </a:p>
        </p:txBody>
      </p:sp>
      <p:pic>
        <p:nvPicPr>
          <p:cNvPr id="8" name="Image 7"/>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Tree>
    <p:extLst>
      <p:ext uri="{BB962C8B-B14F-4D97-AF65-F5344CB8AC3E}">
        <p14:creationId xmlns:p14="http://schemas.microsoft.com/office/powerpoint/2010/main" val="3917040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229600" cy="554124"/>
          </a:xfrm>
        </p:spPr>
        <p:txBody>
          <a:bodyPr/>
          <a:lstStyle/>
          <a:p>
            <a:r>
              <a:rPr lang="en-GB" sz="3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HISTORIQUE (1)</a:t>
            </a:r>
            <a:endParaRPr lang="en-GB" sz="3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07504" y="1268760"/>
            <a:ext cx="8712968" cy="5112568"/>
          </a:xfrm>
        </p:spPr>
        <p:txBody>
          <a:bodyPr>
            <a:noAutofit/>
          </a:bodyPr>
          <a:lstStyle/>
          <a:p>
            <a:pPr algn="just"/>
            <a:r>
              <a:rPr lang="fr-FR" sz="2000" dirty="0">
                <a:latin typeface="Arial" panose="020B0604020202020204" pitchFamily="34" charset="0"/>
                <a:ea typeface="Times New Roman" panose="02020603050405020304" pitchFamily="18" charset="0"/>
                <a:cs typeface="Arial" pitchFamily="34" charset="0"/>
              </a:rPr>
              <a:t>L’histoire minière de la Côte d’Ivoire date du début du siècle passé, longtemps avant l’indépendance:</a:t>
            </a:r>
          </a:p>
          <a:p>
            <a:pPr lvl="1" algn="just">
              <a:buFont typeface="Courier New" panose="02070309020205020404" pitchFamily="49" charset="0"/>
              <a:buChar char="o"/>
            </a:pPr>
            <a:r>
              <a:rPr lang="fr-FR" sz="2000" dirty="0">
                <a:latin typeface="Arial" panose="020B0604020202020204" pitchFamily="34" charset="0"/>
                <a:ea typeface="Times New Roman" panose="02020603050405020304" pitchFamily="18" charset="0"/>
                <a:cs typeface="Arial" pitchFamily="34" charset="0"/>
              </a:rPr>
              <a:t>activité saisonnière de faible </a:t>
            </a:r>
            <a:r>
              <a:rPr lang="fr-FR" sz="2000" dirty="0" smtClean="0">
                <a:latin typeface="Arial" panose="020B0604020202020204" pitchFamily="34" charset="0"/>
                <a:ea typeface="Times New Roman" panose="02020603050405020304" pitchFamily="18" charset="0"/>
                <a:cs typeface="Arial" pitchFamily="34" charset="0"/>
              </a:rPr>
              <a:t>intensité (quelques </a:t>
            </a:r>
            <a:r>
              <a:rPr lang="fr-FR" sz="2000" dirty="0">
                <a:latin typeface="Arial" panose="020B0604020202020204" pitchFamily="34" charset="0"/>
                <a:ea typeface="Times New Roman" panose="02020603050405020304" pitchFamily="18" charset="0"/>
                <a:cs typeface="Arial" pitchFamily="34" charset="0"/>
              </a:rPr>
              <a:t>centaines </a:t>
            </a:r>
            <a:r>
              <a:rPr lang="fr-FR" sz="2000" dirty="0" smtClean="0">
                <a:latin typeface="Arial" panose="020B0604020202020204" pitchFamily="34" charset="0"/>
                <a:ea typeface="Times New Roman" panose="02020603050405020304" pitchFamily="18" charset="0"/>
                <a:cs typeface="Arial" pitchFamily="34" charset="0"/>
              </a:rPr>
              <a:t>d’orpailleurs, production négligeable);</a:t>
            </a:r>
          </a:p>
          <a:p>
            <a:pPr lvl="1" algn="just">
              <a:buFont typeface="Courier New" panose="02070309020205020404" pitchFamily="49" charset="0"/>
              <a:buChar char="o"/>
            </a:pPr>
            <a:r>
              <a:rPr lang="fr-FR" sz="2000" dirty="0" smtClean="0">
                <a:latin typeface="Arial" panose="020B0604020202020204" pitchFamily="34" charset="0"/>
                <a:ea typeface="Times New Roman" panose="02020603050405020304" pitchFamily="18" charset="0"/>
                <a:cs typeface="Arial" pitchFamily="34" charset="0"/>
              </a:rPr>
              <a:t>Activité non réglementée.</a:t>
            </a:r>
            <a:endParaRPr lang="fr-FR" sz="2000" dirty="0">
              <a:latin typeface="Arial" panose="020B0604020202020204" pitchFamily="34" charset="0"/>
              <a:ea typeface="Times New Roman" panose="02020603050405020304" pitchFamily="18" charset="0"/>
              <a:cs typeface="Arial" pitchFamily="34" charset="0"/>
            </a:endParaRPr>
          </a:p>
          <a:p>
            <a:pPr algn="just">
              <a:lnSpc>
                <a:spcPct val="115000"/>
              </a:lnSpc>
            </a:pPr>
            <a:endParaRPr lang="fr-FR" sz="2000" dirty="0">
              <a:latin typeface="Arial" panose="020B0604020202020204" pitchFamily="34" charset="0"/>
              <a:ea typeface="Calibri" panose="020F0502020204030204" pitchFamily="34" charset="0"/>
              <a:cs typeface="Arial" pitchFamily="34" charset="0"/>
            </a:endParaRPr>
          </a:p>
          <a:p>
            <a:pPr algn="just">
              <a:lnSpc>
                <a:spcPct val="115000"/>
              </a:lnSpc>
            </a:pPr>
            <a:r>
              <a:rPr lang="fr-FR" sz="2000" dirty="0" smtClean="0">
                <a:latin typeface="Arial" panose="020B0604020202020204" pitchFamily="34" charset="0"/>
                <a:ea typeface="Calibri" panose="020F0502020204030204" pitchFamily="34" charset="0"/>
                <a:cs typeface="Arial" pitchFamily="34" charset="0"/>
              </a:rPr>
              <a:t>Depuis les années 1960, volonté affichée par l’Etat de réglementer </a:t>
            </a:r>
            <a:r>
              <a:rPr lang="fr-FR" sz="2000" b="1" dirty="0" smtClean="0">
                <a:latin typeface="Arial" panose="020B0604020202020204" pitchFamily="34" charset="0"/>
                <a:ea typeface="Calibri" panose="020F0502020204030204" pitchFamily="34" charset="0"/>
                <a:cs typeface="Arial" pitchFamily="34" charset="0"/>
              </a:rPr>
              <a:t>l’exploitation minière artisanale et à petite échelle</a:t>
            </a:r>
            <a:r>
              <a:rPr lang="fr-FR" sz="2000" dirty="0" smtClean="0">
                <a:latin typeface="Arial" panose="020B0604020202020204" pitchFamily="34" charset="0"/>
                <a:ea typeface="Calibri" panose="020F0502020204030204" pitchFamily="34" charset="0"/>
                <a:cs typeface="Arial" pitchFamily="34" charset="0"/>
              </a:rPr>
              <a:t>:</a:t>
            </a:r>
          </a:p>
          <a:p>
            <a:pPr lvl="1" algn="just">
              <a:lnSpc>
                <a:spcPct val="115000"/>
              </a:lnSpc>
              <a:buFont typeface="Courier New" panose="02070309020205020404" pitchFamily="49" charset="0"/>
              <a:buChar char="o"/>
            </a:pPr>
            <a:r>
              <a:rPr lang="fr-FR" sz="2000" dirty="0" smtClean="0">
                <a:latin typeface="Arial" panose="020B0604020202020204" pitchFamily="34" charset="0"/>
                <a:ea typeface="Calibri" panose="020F0502020204030204" pitchFamily="34" charset="0"/>
                <a:cs typeface="Arial" pitchFamily="34" charset="0"/>
              </a:rPr>
              <a:t>Prise de conscience des avantages d’une exploitation minière artisanale responsable, menée dans les règles de l’art, et en conformité avec la réglementation</a:t>
            </a:r>
          </a:p>
          <a:p>
            <a:pPr lvl="1" algn="just">
              <a:lnSpc>
                <a:spcPct val="115000"/>
              </a:lnSpc>
              <a:buFont typeface="Courier New" panose="02070309020205020404" pitchFamily="49" charset="0"/>
              <a:buChar char="o"/>
            </a:pPr>
            <a:r>
              <a:rPr lang="fr-FR" sz="2000" dirty="0" smtClean="0">
                <a:latin typeface="Arial" panose="020B0604020202020204" pitchFamily="34" charset="0"/>
                <a:ea typeface="Calibri" panose="020F0502020204030204" pitchFamily="34" charset="0"/>
                <a:cs typeface="Arial" pitchFamily="34" charset="0"/>
              </a:rPr>
              <a:t>Adoption </a:t>
            </a:r>
            <a:r>
              <a:rPr lang="fr-FR" sz="2000" dirty="0">
                <a:latin typeface="Arial" panose="020B0604020202020204" pitchFamily="34" charset="0"/>
                <a:ea typeface="Calibri" panose="020F0502020204030204" pitchFamily="34" charset="0"/>
                <a:cs typeface="Arial" pitchFamily="34" charset="0"/>
              </a:rPr>
              <a:t>du tout premier Code minier en </a:t>
            </a:r>
            <a:r>
              <a:rPr lang="fr-FR" sz="2000" dirty="0" smtClean="0">
                <a:latin typeface="Arial" panose="020B0604020202020204" pitchFamily="34" charset="0"/>
                <a:ea typeface="Calibri" panose="020F0502020204030204" pitchFamily="34" charset="0"/>
                <a:cs typeface="Arial" pitchFamily="34" charset="0"/>
              </a:rPr>
              <a:t>1964</a:t>
            </a:r>
          </a:p>
          <a:p>
            <a:pPr lvl="1" algn="just">
              <a:lnSpc>
                <a:spcPct val="115000"/>
              </a:lnSpc>
              <a:buFont typeface="Courier New" panose="02070309020205020404" pitchFamily="49" charset="0"/>
              <a:buChar char="o"/>
            </a:pPr>
            <a:r>
              <a:rPr lang="fr-FR" sz="2000" dirty="0" smtClean="0">
                <a:latin typeface="Arial" panose="020B0604020202020204" pitchFamily="34" charset="0"/>
                <a:ea typeface="Calibri" panose="020F0502020204030204" pitchFamily="34" charset="0"/>
                <a:cs typeface="Arial" pitchFamily="34" charset="0"/>
              </a:rPr>
              <a:t>« </a:t>
            </a:r>
            <a:r>
              <a:rPr lang="fr-FR" sz="2000" b="1" dirty="0" smtClean="0">
                <a:latin typeface="Arial" panose="020B0604020202020204" pitchFamily="34" charset="0"/>
                <a:ea typeface="Calibri" panose="020F0502020204030204" pitchFamily="34" charset="0"/>
                <a:cs typeface="Arial" pitchFamily="34" charset="0"/>
              </a:rPr>
              <a:t>L’orpaillage bien menée, nourrit son homme</a:t>
            </a:r>
            <a:r>
              <a:rPr lang="fr-FR" sz="2000" dirty="0" smtClean="0">
                <a:latin typeface="Arial" panose="020B0604020202020204" pitchFamily="34" charset="0"/>
                <a:ea typeface="Calibri" panose="020F0502020204030204" pitchFamily="34" charset="0"/>
                <a:cs typeface="Arial" pitchFamily="34" charset="0"/>
              </a:rPr>
              <a:t> » (JCB)</a:t>
            </a:r>
          </a:p>
          <a:p>
            <a:pPr lvl="1" algn="just">
              <a:lnSpc>
                <a:spcPct val="115000"/>
              </a:lnSpc>
              <a:buFont typeface="Courier New" panose="02070309020205020404" pitchFamily="49" charset="0"/>
              <a:buChar char="o"/>
            </a:pPr>
            <a:endParaRPr lang="fr-FR" sz="1400" dirty="0">
              <a:latin typeface="Arial" panose="020B0604020202020204" pitchFamily="34" charset="0"/>
              <a:ea typeface="Calibri" panose="020F0502020204030204" pitchFamily="34" charset="0"/>
              <a:cs typeface="Arial" pitchFamily="34" charset="0"/>
            </a:endParaRPr>
          </a:p>
          <a:p>
            <a:pPr algn="just">
              <a:lnSpc>
                <a:spcPct val="115000"/>
              </a:lnSpc>
            </a:pPr>
            <a:endParaRPr lang="fr-FR" sz="800" dirty="0">
              <a:latin typeface="Arial" panose="020B0604020202020204" pitchFamily="34" charset="0"/>
              <a:ea typeface="Calibri" panose="020F0502020204030204" pitchFamily="34" charset="0"/>
              <a:cs typeface="Arial" pitchFamily="34" charset="0"/>
            </a:endParaRPr>
          </a:p>
          <a:p>
            <a:pPr marL="0" indent="0" algn="just">
              <a:buNone/>
            </a:pPr>
            <a:endParaRPr lang="fr-FR" sz="2500" dirty="0">
              <a:solidFill>
                <a:srgbClr val="000000"/>
              </a:solidFill>
              <a:latin typeface="Century Gothic" pitchFamily="34" charset="0"/>
              <a:cs typeface="Arial" pitchFamily="34" charset="0"/>
            </a:endParaRPr>
          </a:p>
        </p:txBody>
      </p:sp>
      <p:sp>
        <p:nvSpPr>
          <p:cNvPr id="5" name="Espace réservé du numéro de diapositive 4"/>
          <p:cNvSpPr>
            <a:spLocks noGrp="1"/>
          </p:cNvSpPr>
          <p:nvPr>
            <p:ph type="sldNum" sz="quarter" idx="12"/>
          </p:nvPr>
        </p:nvSpPr>
        <p:spPr>
          <a:xfrm>
            <a:off x="8676456" y="6381328"/>
            <a:ext cx="370384" cy="365125"/>
          </a:xfrm>
        </p:spPr>
        <p:txBody>
          <a:bodyPr/>
          <a:lstStyle/>
          <a:p>
            <a:pPr defTabSz="457200" fontAlgn="base">
              <a:spcBef>
                <a:spcPct val="0"/>
              </a:spcBef>
              <a:spcAft>
                <a:spcPct val="0"/>
              </a:spcAft>
            </a:pPr>
            <a:fld id="{3A9B830C-CC1E-498C-A2C6-6A51EB8D6C6E}" type="slidenum">
              <a:rPr lang="fr-FR" altLang="fr-FR" smtClean="0">
                <a:solidFill>
                  <a:prstClr val="black"/>
                </a:solidFill>
                <a:ea typeface="ＭＳ Ｐゴシック" charset="0"/>
              </a:rPr>
              <a:pPr defTabSz="457200" fontAlgn="base">
                <a:spcBef>
                  <a:spcPct val="0"/>
                </a:spcBef>
                <a:spcAft>
                  <a:spcPct val="0"/>
                </a:spcAft>
              </a:pPr>
              <a:t>3</a:t>
            </a:fld>
            <a:endParaRPr lang="fr-FR" altLang="fr-FR" dirty="0">
              <a:solidFill>
                <a:prstClr val="black"/>
              </a:solidFill>
              <a:ea typeface="ＭＳ Ｐゴシック" charset="0"/>
            </a:endParaRPr>
          </a:p>
        </p:txBody>
      </p:sp>
      <p:sp>
        <p:nvSpPr>
          <p:cNvPr id="6" name="Rectangle 5"/>
          <p:cNvSpPr/>
          <p:nvPr/>
        </p:nvSpPr>
        <p:spPr>
          <a:xfrm>
            <a:off x="0" y="6381328"/>
            <a:ext cx="8676456" cy="47667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 name="Image 6"/>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Tree>
    <p:extLst>
      <p:ext uri="{BB962C8B-B14F-4D97-AF65-F5344CB8AC3E}">
        <p14:creationId xmlns:p14="http://schemas.microsoft.com/office/powerpoint/2010/main" val="5474253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229600" cy="554124"/>
          </a:xfrm>
        </p:spPr>
        <p:txBody>
          <a:bodyPr/>
          <a:lstStyle/>
          <a:p>
            <a:r>
              <a:rPr lang="en-GB" sz="3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HISTORIQUE (2)</a:t>
            </a:r>
            <a:endParaRPr lang="en-GB" sz="3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07504" y="1268760"/>
            <a:ext cx="8712968" cy="5112568"/>
          </a:xfrm>
        </p:spPr>
        <p:txBody>
          <a:bodyPr>
            <a:noAutofit/>
          </a:bodyPr>
          <a:lstStyle/>
          <a:p>
            <a:pPr algn="just">
              <a:lnSpc>
                <a:spcPct val="115000"/>
              </a:lnSpc>
            </a:pPr>
            <a:endParaRPr lang="fr-FR" sz="800" dirty="0">
              <a:latin typeface="Arial" panose="020B0604020202020204" pitchFamily="34" charset="0"/>
              <a:ea typeface="Calibri" panose="020F0502020204030204" pitchFamily="34" charset="0"/>
              <a:cs typeface="Arial" pitchFamily="34" charset="0"/>
            </a:endParaRPr>
          </a:p>
          <a:p>
            <a:pPr algn="just">
              <a:lnSpc>
                <a:spcPct val="115000"/>
              </a:lnSpc>
            </a:pPr>
            <a:r>
              <a:rPr lang="fr-FR" sz="1600" dirty="0">
                <a:latin typeface="Arial" panose="020B0604020202020204" pitchFamily="34" charset="0"/>
                <a:ea typeface="Calibri" panose="020F0502020204030204" pitchFamily="34" charset="0"/>
                <a:cs typeface="Arial" pitchFamily="34" charset="0"/>
              </a:rPr>
              <a:t>Libéralisation de l’exploitation artisanale et semi-industrielle de l'or et du diamant à partir des années 80, du fait de l’intensification du phénomène (décret n° 84-1061 du 13 septembre 1984):</a:t>
            </a:r>
          </a:p>
          <a:p>
            <a:pPr lvl="1" algn="just">
              <a:lnSpc>
                <a:spcPct val="115000"/>
              </a:lnSpc>
              <a:buFont typeface="Courier New" panose="02070309020205020404" pitchFamily="49" charset="0"/>
              <a:buChar char="o"/>
            </a:pPr>
            <a:r>
              <a:rPr lang="fr-FR" sz="1600" dirty="0">
                <a:latin typeface="Arial" panose="020B0604020202020204" pitchFamily="34" charset="0"/>
                <a:ea typeface="Calibri" panose="020F0502020204030204" pitchFamily="34" charset="0"/>
                <a:cs typeface="Arial" pitchFamily="34" charset="0"/>
              </a:rPr>
              <a:t>Début de l’octroi des autorisations pour l’activité d’orpaillage</a:t>
            </a:r>
          </a:p>
          <a:p>
            <a:pPr lvl="1" algn="just">
              <a:lnSpc>
                <a:spcPct val="115000"/>
              </a:lnSpc>
              <a:buFont typeface="Courier New" panose="02070309020205020404" pitchFamily="49" charset="0"/>
              <a:buChar char="o"/>
            </a:pPr>
            <a:r>
              <a:rPr lang="fr-FR" sz="1600" dirty="0">
                <a:latin typeface="Arial" panose="020B0604020202020204" pitchFamily="34" charset="0"/>
                <a:cs typeface="Arial" pitchFamily="34" charset="0"/>
              </a:rPr>
              <a:t>Emergence d’une classe d’exploitants miniers artisanaux nationaux (400 entre 1985 et 1998)</a:t>
            </a:r>
          </a:p>
          <a:p>
            <a:pPr lvl="1" algn="just">
              <a:lnSpc>
                <a:spcPct val="115000"/>
              </a:lnSpc>
              <a:buFont typeface="Courier New" panose="02070309020205020404" pitchFamily="49" charset="0"/>
              <a:buChar char="o"/>
            </a:pPr>
            <a:r>
              <a:rPr lang="fr-FR" sz="1600" b="1" dirty="0" smtClean="0">
                <a:latin typeface="Arial" panose="020B0604020202020204" pitchFamily="34" charset="0"/>
                <a:cs typeface="Arial" pitchFamily="34" charset="0"/>
              </a:rPr>
              <a:t>Expérience du projet pilote de </a:t>
            </a:r>
            <a:r>
              <a:rPr lang="fr-FR" sz="1600" b="1" dirty="0" err="1" smtClean="0">
                <a:latin typeface="Arial" panose="020B0604020202020204" pitchFamily="34" charset="0"/>
                <a:cs typeface="Arial" pitchFamily="34" charset="0"/>
              </a:rPr>
              <a:t>Zérégbo</a:t>
            </a:r>
            <a:endParaRPr lang="fr-FR" sz="1600" b="1" dirty="0" smtClean="0">
              <a:latin typeface="Arial" panose="020B0604020202020204" pitchFamily="34" charset="0"/>
              <a:cs typeface="Arial" pitchFamily="34" charset="0"/>
            </a:endParaRPr>
          </a:p>
          <a:p>
            <a:pPr lvl="1" algn="just">
              <a:lnSpc>
                <a:spcPct val="115000"/>
              </a:lnSpc>
              <a:buFont typeface="Courier New" panose="02070309020205020404" pitchFamily="49" charset="0"/>
              <a:buChar char="o"/>
            </a:pPr>
            <a:r>
              <a:rPr lang="fr-FR" sz="1600" dirty="0" smtClean="0">
                <a:latin typeface="Arial" panose="020B0604020202020204" pitchFamily="34" charset="0"/>
                <a:cs typeface="Arial" pitchFamily="34" charset="0"/>
              </a:rPr>
              <a:t>Manque </a:t>
            </a:r>
            <a:r>
              <a:rPr lang="fr-FR" sz="1600" dirty="0">
                <a:latin typeface="Arial" panose="020B0604020202020204" pitchFamily="34" charset="0"/>
                <a:cs typeface="Arial" pitchFamily="34" charset="0"/>
              </a:rPr>
              <a:t>d’encadrement des artisans ivoiriens</a:t>
            </a:r>
          </a:p>
          <a:p>
            <a:pPr lvl="1" algn="just">
              <a:lnSpc>
                <a:spcPct val="115000"/>
              </a:lnSpc>
              <a:buFont typeface="Courier New" panose="02070309020205020404" pitchFamily="49" charset="0"/>
              <a:buChar char="o"/>
            </a:pPr>
            <a:r>
              <a:rPr lang="fr-FR" sz="1600" dirty="0" smtClean="0">
                <a:latin typeface="Arial" panose="020B0604020202020204" pitchFamily="34" charset="0"/>
                <a:cs typeface="Arial" pitchFamily="34" charset="0"/>
              </a:rPr>
              <a:t>Début des déclarations de production dans le domaine de l’exploitation minière artisanale et semi-industrielle (faibles productions et recettes </a:t>
            </a:r>
            <a:r>
              <a:rPr lang="fr-FR" sz="1600" dirty="0">
                <a:latin typeface="Arial" panose="020B0604020202020204" pitchFamily="34" charset="0"/>
                <a:cs typeface="Arial" pitchFamily="34" charset="0"/>
              </a:rPr>
              <a:t>fiscales)</a:t>
            </a:r>
          </a:p>
          <a:p>
            <a:pPr lvl="1" algn="just">
              <a:lnSpc>
                <a:spcPct val="115000"/>
              </a:lnSpc>
              <a:buFont typeface="Courier New" panose="02070309020205020404" pitchFamily="49" charset="0"/>
              <a:buChar char="o"/>
            </a:pPr>
            <a:r>
              <a:rPr lang="fr-FR" sz="1600" dirty="0">
                <a:latin typeface="Arial" panose="020B0604020202020204" pitchFamily="34" charset="0"/>
                <a:cs typeface="Arial" pitchFamily="34" charset="0"/>
              </a:rPr>
              <a:t>Résultats peu satisfaisants</a:t>
            </a:r>
          </a:p>
          <a:p>
            <a:pPr algn="just">
              <a:lnSpc>
                <a:spcPct val="115000"/>
              </a:lnSpc>
            </a:pPr>
            <a:endParaRPr lang="fr-FR" sz="1600" dirty="0">
              <a:latin typeface="Arial" panose="020B0604020202020204" pitchFamily="34" charset="0"/>
              <a:cs typeface="Arial" pitchFamily="34" charset="0"/>
            </a:endParaRPr>
          </a:p>
          <a:p>
            <a:pPr algn="just">
              <a:lnSpc>
                <a:spcPct val="115000"/>
              </a:lnSpc>
            </a:pPr>
            <a:r>
              <a:rPr lang="fr-FR" sz="1600" dirty="0">
                <a:latin typeface="Arial" panose="020B0604020202020204" pitchFamily="34" charset="0"/>
                <a:cs typeface="Arial" pitchFamily="34" charset="0"/>
              </a:rPr>
              <a:t>Au cours de la dernière décennie, intensification de l’orpaillage illégal sur l’ensemble du territoire </a:t>
            </a:r>
            <a:r>
              <a:rPr lang="fr-FR" sz="1600" dirty="0" smtClean="0">
                <a:latin typeface="Arial" panose="020B0604020202020204" pitchFamily="34" charset="0"/>
                <a:cs typeface="Arial" pitchFamily="34" charset="0"/>
              </a:rPr>
              <a:t>national imposant la nécessité </a:t>
            </a:r>
            <a:endParaRPr lang="fr-FR" sz="1600" dirty="0">
              <a:latin typeface="Arial" panose="020B0604020202020204" pitchFamily="34" charset="0"/>
              <a:cs typeface="Arial" pitchFamily="34" charset="0"/>
            </a:endParaRPr>
          </a:p>
          <a:p>
            <a:pPr marL="0" indent="0" algn="just">
              <a:buNone/>
            </a:pPr>
            <a:endParaRPr lang="fr-FR" sz="2500" dirty="0">
              <a:solidFill>
                <a:srgbClr val="000000"/>
              </a:solidFill>
              <a:latin typeface="Century Gothic" pitchFamily="34" charset="0"/>
              <a:cs typeface="Arial" pitchFamily="34" charset="0"/>
            </a:endParaRPr>
          </a:p>
        </p:txBody>
      </p:sp>
      <p:sp>
        <p:nvSpPr>
          <p:cNvPr id="5" name="Espace réservé du numéro de diapositive 4"/>
          <p:cNvSpPr>
            <a:spLocks noGrp="1"/>
          </p:cNvSpPr>
          <p:nvPr>
            <p:ph type="sldNum" sz="quarter" idx="12"/>
          </p:nvPr>
        </p:nvSpPr>
        <p:spPr>
          <a:xfrm>
            <a:off x="8676456" y="6381328"/>
            <a:ext cx="370384" cy="365125"/>
          </a:xfrm>
        </p:spPr>
        <p:txBody>
          <a:bodyPr/>
          <a:lstStyle/>
          <a:p>
            <a:pPr defTabSz="457200" fontAlgn="base">
              <a:spcBef>
                <a:spcPct val="0"/>
              </a:spcBef>
              <a:spcAft>
                <a:spcPct val="0"/>
              </a:spcAft>
            </a:pPr>
            <a:fld id="{3A9B830C-CC1E-498C-A2C6-6A51EB8D6C6E}" type="slidenum">
              <a:rPr lang="fr-FR" altLang="fr-FR" smtClean="0">
                <a:solidFill>
                  <a:prstClr val="black"/>
                </a:solidFill>
                <a:ea typeface="ＭＳ Ｐゴシック" charset="0"/>
              </a:rPr>
              <a:pPr defTabSz="457200" fontAlgn="base">
                <a:spcBef>
                  <a:spcPct val="0"/>
                </a:spcBef>
                <a:spcAft>
                  <a:spcPct val="0"/>
                </a:spcAft>
              </a:pPr>
              <a:t>4</a:t>
            </a:fld>
            <a:endParaRPr lang="fr-FR" altLang="fr-FR" dirty="0">
              <a:solidFill>
                <a:prstClr val="black"/>
              </a:solidFill>
              <a:ea typeface="ＭＳ Ｐゴシック" charset="0"/>
            </a:endParaRPr>
          </a:p>
        </p:txBody>
      </p:sp>
      <p:sp>
        <p:nvSpPr>
          <p:cNvPr id="6" name="Rectangle 5"/>
          <p:cNvSpPr/>
          <p:nvPr/>
        </p:nvSpPr>
        <p:spPr>
          <a:xfrm>
            <a:off x="0" y="6381328"/>
            <a:ext cx="8676456" cy="47667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 name="Image 6"/>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Tree>
    <p:extLst>
      <p:ext uri="{BB962C8B-B14F-4D97-AF65-F5344CB8AC3E}">
        <p14:creationId xmlns:p14="http://schemas.microsoft.com/office/powerpoint/2010/main" val="42273159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8388424" y="6356352"/>
            <a:ext cx="298376" cy="365125"/>
          </a:xfrm>
        </p:spPr>
        <p:txBody>
          <a:bodyPr/>
          <a:lstStyle/>
          <a:p>
            <a:pPr>
              <a:defRPr/>
            </a:pPr>
            <a:fld id="{D5548AA5-44D0-47BE-9C0E-4F44AF994C55}" type="slidenum">
              <a:rPr lang="en-US" altLang="fr-FR" smtClean="0"/>
              <a:pPr>
                <a:defRPr/>
              </a:pPr>
              <a:t>5</a:t>
            </a:fld>
            <a:endParaRPr lang="en-US" altLang="fr-FR" dirty="0"/>
          </a:p>
        </p:txBody>
      </p:sp>
      <p:sp>
        <p:nvSpPr>
          <p:cNvPr id="14" name="Espace réservé du contenu 2"/>
          <p:cNvSpPr>
            <a:spLocks noGrp="1"/>
          </p:cNvSpPr>
          <p:nvPr>
            <p:ph idx="1"/>
          </p:nvPr>
        </p:nvSpPr>
        <p:spPr>
          <a:xfrm>
            <a:off x="280701" y="1596334"/>
            <a:ext cx="8341675" cy="4640977"/>
          </a:xfrm>
        </p:spPr>
        <p:txBody>
          <a:bodyPr/>
          <a:lstStyle/>
          <a:p>
            <a:pPr marL="0" indent="0" eaLnBrk="1" fontAlgn="auto" hangingPunct="1">
              <a:lnSpc>
                <a:spcPct val="150000"/>
              </a:lnSpc>
              <a:spcBef>
                <a:spcPct val="0"/>
              </a:spcBef>
              <a:spcAft>
                <a:spcPts val="0"/>
              </a:spcAft>
              <a:buClr>
                <a:srgbClr val="9BAFB5"/>
              </a:buClr>
              <a:buNone/>
            </a:pPr>
            <a:r>
              <a:rPr lang="fr-FR" altLang="fr-FR" sz="1800" b="1" dirty="0" smtClean="0">
                <a:solidFill>
                  <a:prstClr val="black"/>
                </a:solidFill>
                <a:latin typeface="Arial" pitchFamily="34" charset="0"/>
                <a:cs typeface="Arial" pitchFamily="34" charset="0"/>
              </a:rPr>
              <a:t>Textes </a:t>
            </a:r>
            <a:r>
              <a:rPr lang="fr-FR" altLang="fr-FR" sz="1800" b="1" dirty="0">
                <a:solidFill>
                  <a:prstClr val="black"/>
                </a:solidFill>
                <a:latin typeface="Arial" pitchFamily="34" charset="0"/>
                <a:cs typeface="Arial" pitchFamily="34" charset="0"/>
              </a:rPr>
              <a:t>Régissant le secteur de exploitation minière artisanale et à petite échelle </a:t>
            </a:r>
            <a:r>
              <a:rPr lang="fr-FR" altLang="fr-FR" sz="1800" b="1" dirty="0" smtClean="0">
                <a:solidFill>
                  <a:prstClr val="black"/>
                </a:solidFill>
                <a:latin typeface="Arial" pitchFamily="34" charset="0"/>
                <a:cs typeface="Arial" pitchFamily="34" charset="0"/>
              </a:rPr>
              <a:t>:</a:t>
            </a:r>
            <a:endParaRPr lang="fr-FR" altLang="fr-FR" sz="1800" dirty="0">
              <a:solidFill>
                <a:prstClr val="black"/>
              </a:solidFill>
              <a:latin typeface="Arial" pitchFamily="34" charset="0"/>
              <a:cs typeface="Arial" pitchFamily="34" charset="0"/>
            </a:endParaRPr>
          </a:p>
          <a:p>
            <a:pPr eaLnBrk="1" fontAlgn="auto" hangingPunct="1">
              <a:spcBef>
                <a:spcPct val="0"/>
              </a:spcBef>
              <a:spcAft>
                <a:spcPts val="0"/>
              </a:spcAft>
              <a:buClr>
                <a:srgbClr val="9BAFB5"/>
              </a:buClr>
              <a:buFont typeface="Wingdings" panose="05000000000000000000" pitchFamily="2" charset="2"/>
              <a:buChar char="§"/>
            </a:pPr>
            <a:r>
              <a:rPr lang="fr-FR" sz="1800" b="1" dirty="0">
                <a:solidFill>
                  <a:prstClr val="black"/>
                </a:solidFill>
                <a:latin typeface="Arial" pitchFamily="34" charset="0"/>
                <a:cs typeface="Arial" pitchFamily="34" charset="0"/>
              </a:rPr>
              <a:t>Loi</a:t>
            </a:r>
            <a:r>
              <a:rPr lang="fr-FR" sz="1800" dirty="0">
                <a:solidFill>
                  <a:prstClr val="black"/>
                </a:solidFill>
                <a:latin typeface="Arial" pitchFamily="34" charset="0"/>
                <a:cs typeface="Arial" pitchFamily="34" charset="0"/>
              </a:rPr>
              <a:t> n°2014-138 du 24 mars 2014 portant Code minier;</a:t>
            </a:r>
          </a:p>
          <a:p>
            <a:pPr eaLnBrk="1" fontAlgn="auto" hangingPunct="1">
              <a:lnSpc>
                <a:spcPct val="150000"/>
              </a:lnSpc>
              <a:spcBef>
                <a:spcPct val="0"/>
              </a:spcBef>
              <a:spcAft>
                <a:spcPts val="0"/>
              </a:spcAft>
              <a:buClr>
                <a:srgbClr val="9BAFB5"/>
              </a:buClr>
              <a:buFont typeface="Wingdings" panose="05000000000000000000" pitchFamily="2" charset="2"/>
              <a:buChar char="§"/>
            </a:pPr>
            <a:r>
              <a:rPr lang="fr-FR" altLang="fr-FR" sz="1800" b="1" dirty="0">
                <a:solidFill>
                  <a:prstClr val="black"/>
                </a:solidFill>
                <a:latin typeface="Arial" pitchFamily="34" charset="0"/>
                <a:cs typeface="Arial" pitchFamily="34" charset="0"/>
              </a:rPr>
              <a:t>Ordonnance 2014-148</a:t>
            </a:r>
            <a:r>
              <a:rPr lang="fr-FR" altLang="fr-FR" sz="1800" dirty="0">
                <a:solidFill>
                  <a:prstClr val="black"/>
                </a:solidFill>
                <a:latin typeface="Arial" pitchFamily="34" charset="0"/>
                <a:cs typeface="Arial" pitchFamily="34" charset="0"/>
              </a:rPr>
              <a:t> du 26 mars 2014 fixant les redevances </a:t>
            </a:r>
            <a:r>
              <a:rPr lang="fr-FR" altLang="fr-FR" sz="1800" dirty="0" err="1">
                <a:solidFill>
                  <a:prstClr val="black"/>
                </a:solidFill>
                <a:latin typeface="Arial" pitchFamily="34" charset="0"/>
                <a:cs typeface="Arial" pitchFamily="34" charset="0"/>
              </a:rPr>
              <a:t>superficiaires</a:t>
            </a:r>
            <a:r>
              <a:rPr lang="fr-FR" altLang="fr-FR" sz="1800" dirty="0">
                <a:solidFill>
                  <a:prstClr val="black"/>
                </a:solidFill>
                <a:latin typeface="Arial" pitchFamily="34" charset="0"/>
                <a:cs typeface="Arial" pitchFamily="34" charset="0"/>
              </a:rPr>
              <a:t> et taxes proportionnelles relatives aux activités régies par le Code </a:t>
            </a:r>
            <a:r>
              <a:rPr lang="fr-FR" altLang="fr-FR" sz="1800" dirty="0">
                <a:solidFill>
                  <a:prstClr val="black"/>
                </a:solidFill>
                <a:latin typeface="Arial" pitchFamily="34" charset="0"/>
                <a:cs typeface="Arial" pitchFamily="34" charset="0"/>
              </a:rPr>
              <a:t>minier.</a:t>
            </a:r>
            <a:endParaRPr lang="fr-FR" altLang="fr-FR" sz="1800" dirty="0">
              <a:solidFill>
                <a:prstClr val="black"/>
              </a:solidFill>
              <a:latin typeface="Arial" pitchFamily="34" charset="0"/>
              <a:cs typeface="Arial" pitchFamily="34" charset="0"/>
            </a:endParaRPr>
          </a:p>
          <a:p>
            <a:pPr eaLnBrk="1" fontAlgn="auto" hangingPunct="1">
              <a:lnSpc>
                <a:spcPct val="150000"/>
              </a:lnSpc>
              <a:spcBef>
                <a:spcPct val="0"/>
              </a:spcBef>
              <a:spcAft>
                <a:spcPts val="0"/>
              </a:spcAft>
              <a:buClr>
                <a:srgbClr val="9BAFB5"/>
              </a:buClr>
              <a:buFont typeface="Wingdings" panose="05000000000000000000" pitchFamily="2" charset="2"/>
              <a:buChar char="§"/>
            </a:pPr>
            <a:r>
              <a:rPr lang="fr-FR" altLang="fr-FR" sz="1800" b="1" dirty="0">
                <a:solidFill>
                  <a:prstClr val="black"/>
                </a:solidFill>
                <a:latin typeface="Arial" pitchFamily="34" charset="0"/>
                <a:cs typeface="Arial" pitchFamily="34" charset="0"/>
              </a:rPr>
              <a:t>Décret 2014-397 </a:t>
            </a:r>
            <a:r>
              <a:rPr lang="fr-FR" altLang="fr-FR" sz="1800" dirty="0">
                <a:solidFill>
                  <a:prstClr val="black"/>
                </a:solidFill>
                <a:latin typeface="Arial" pitchFamily="34" charset="0"/>
                <a:cs typeface="Arial" pitchFamily="34" charset="0"/>
              </a:rPr>
              <a:t>du 25 juin 2014 déterminant les modalités d’application du Code minier</a:t>
            </a:r>
          </a:p>
          <a:p>
            <a:pPr eaLnBrk="1" fontAlgn="auto" hangingPunct="1">
              <a:lnSpc>
                <a:spcPct val="150000"/>
              </a:lnSpc>
              <a:spcBef>
                <a:spcPct val="0"/>
              </a:spcBef>
              <a:spcAft>
                <a:spcPts val="0"/>
              </a:spcAft>
              <a:buClr>
                <a:srgbClr val="9BAFB5"/>
              </a:buClr>
              <a:buFont typeface="Wingdings" panose="05000000000000000000" pitchFamily="2" charset="2"/>
              <a:buChar char="§"/>
            </a:pPr>
            <a:r>
              <a:rPr lang="fr-FR" sz="1800" b="1" dirty="0">
                <a:solidFill>
                  <a:prstClr val="black"/>
                </a:solidFill>
                <a:latin typeface="Arial" pitchFamily="34" charset="0"/>
                <a:cs typeface="Arial" pitchFamily="34" charset="0"/>
              </a:rPr>
              <a:t>Décret 2104-632 </a:t>
            </a:r>
            <a:r>
              <a:rPr lang="fr-FR" sz="1800" dirty="0">
                <a:solidFill>
                  <a:prstClr val="black"/>
                </a:solidFill>
                <a:latin typeface="Arial" pitchFamily="34" charset="0"/>
                <a:cs typeface="Arial" pitchFamily="34" charset="0"/>
              </a:rPr>
              <a:t>du 22 octobre 2014 déterminant les droits fixes</a:t>
            </a:r>
            <a:endParaRPr lang="fr-FR" altLang="fr-FR" sz="1800" dirty="0">
              <a:solidFill>
                <a:prstClr val="black"/>
              </a:solidFill>
              <a:latin typeface="Arial" pitchFamily="34" charset="0"/>
              <a:cs typeface="Arial" pitchFamily="34" charset="0"/>
            </a:endParaRPr>
          </a:p>
          <a:p>
            <a:pPr eaLnBrk="1" fontAlgn="auto" hangingPunct="1">
              <a:lnSpc>
                <a:spcPct val="150000"/>
              </a:lnSpc>
              <a:spcBef>
                <a:spcPct val="0"/>
              </a:spcBef>
              <a:spcAft>
                <a:spcPts val="0"/>
              </a:spcAft>
              <a:buClr>
                <a:srgbClr val="9BAFB5"/>
              </a:buClr>
              <a:buFont typeface="Wingdings" panose="05000000000000000000" pitchFamily="2" charset="2"/>
              <a:buChar char="§"/>
            </a:pPr>
            <a:r>
              <a:rPr lang="fr-FR" sz="1800" b="1" dirty="0">
                <a:solidFill>
                  <a:prstClr val="black"/>
                </a:solidFill>
                <a:latin typeface="Arial" pitchFamily="34" charset="0"/>
                <a:cs typeface="Arial" pitchFamily="34" charset="0"/>
              </a:rPr>
              <a:t>Arrêté </a:t>
            </a:r>
            <a:r>
              <a:rPr lang="fr-FR" sz="1800" b="1" dirty="0">
                <a:solidFill>
                  <a:prstClr val="black"/>
                </a:solidFill>
                <a:latin typeface="Arial" pitchFamily="34" charset="0"/>
                <a:cs typeface="Arial" pitchFamily="34" charset="0"/>
              </a:rPr>
              <a:t>n° 002/MIM/Cab</a:t>
            </a:r>
            <a:r>
              <a:rPr lang="fr-FR" sz="1800" dirty="0">
                <a:solidFill>
                  <a:prstClr val="black"/>
                </a:solidFill>
                <a:latin typeface="Arial" pitchFamily="34" charset="0"/>
                <a:cs typeface="Arial" pitchFamily="34" charset="0"/>
              </a:rPr>
              <a:t> </a:t>
            </a:r>
            <a:r>
              <a:rPr lang="fr-FR" sz="1800" dirty="0">
                <a:solidFill>
                  <a:prstClr val="black"/>
                </a:solidFill>
                <a:latin typeface="Arial" pitchFamily="34" charset="0"/>
                <a:cs typeface="Arial" pitchFamily="34" charset="0"/>
              </a:rPr>
              <a:t>du 11 janvier 2016 relatif aux procédures d’attribution des titres et autorisations miniers</a:t>
            </a:r>
            <a:endParaRPr lang="fr-FR" altLang="fr-FR" sz="1800" dirty="0">
              <a:solidFill>
                <a:prstClr val="black"/>
              </a:solidFill>
              <a:latin typeface="Arial" pitchFamily="34" charset="0"/>
              <a:cs typeface="Arial" pitchFamily="34" charset="0"/>
            </a:endParaRPr>
          </a:p>
          <a:p>
            <a:pPr lvl="1"/>
            <a:endParaRPr lang="fr-FR" altLang="en-US" sz="1050" dirty="0">
              <a:solidFill>
                <a:schemeClr val="bg1">
                  <a:lumMod val="50000"/>
                </a:schemeClr>
              </a:solidFill>
              <a:latin typeface="Arial" panose="020B0604020202020204" pitchFamily="34" charset="0"/>
              <a:cs typeface="Arial" panose="020B0604020202020204" pitchFamily="34" charset="0"/>
            </a:endParaRPr>
          </a:p>
        </p:txBody>
      </p:sp>
      <p:sp>
        <p:nvSpPr>
          <p:cNvPr id="3" name="Titre 2"/>
          <p:cNvSpPr>
            <a:spLocks noGrp="1"/>
          </p:cNvSpPr>
          <p:nvPr>
            <p:ph type="title"/>
          </p:nvPr>
        </p:nvSpPr>
        <p:spPr/>
        <p:txBody>
          <a:bodyPr/>
          <a:lstStyle/>
          <a:p>
            <a:r>
              <a:rPr lang="en-GB" sz="2400" b="1" dirty="0">
                <a:solidFill>
                  <a:prstClr val="black"/>
                </a:solidFill>
                <a:cs typeface="Arial" panose="020B0604020202020204" pitchFamily="34" charset="0"/>
              </a:rPr>
              <a:t>II. CADRE LEGISLATIF ET REGLEMENTAIRE</a:t>
            </a:r>
            <a:r>
              <a:rPr lang="fr-FR" dirty="0"/>
              <a:t/>
            </a:r>
            <a:br>
              <a:rPr lang="fr-FR" dirty="0"/>
            </a:br>
            <a:endParaRPr lang="fr-FR" dirty="0"/>
          </a:p>
        </p:txBody>
      </p:sp>
      <p:pic>
        <p:nvPicPr>
          <p:cNvPr id="23" name="Image 22"/>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Tree>
    <p:extLst>
      <p:ext uri="{BB962C8B-B14F-4D97-AF65-F5344CB8AC3E}">
        <p14:creationId xmlns:p14="http://schemas.microsoft.com/office/powerpoint/2010/main" val="11494449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428" y="266185"/>
            <a:ext cx="8229600" cy="554124"/>
          </a:xfrm>
        </p:spPr>
        <p:txBody>
          <a:bodyPr>
            <a:normAutofit/>
          </a:bodyPr>
          <a:lstStyle/>
          <a:p>
            <a:r>
              <a:rPr lang="en-GB" sz="2400" b="1" dirty="0" smtClean="0">
                <a:solidFill>
                  <a:prstClr val="black"/>
                </a:solidFill>
                <a:latin typeface="Calibri" panose="020F0502020204030204"/>
                <a:cs typeface="Arial" panose="020B0604020202020204" pitchFamily="34" charset="0"/>
              </a:rPr>
              <a:t>II</a:t>
            </a:r>
            <a:r>
              <a:rPr lang="en-GB" sz="2400" b="1" dirty="0" smtClean="0">
                <a:solidFill>
                  <a:prstClr val="black"/>
                </a:solidFill>
                <a:latin typeface="Calibri" panose="020F0502020204030204"/>
                <a:cs typeface="Arial" panose="020B0604020202020204" pitchFamily="34" charset="0"/>
              </a:rPr>
              <a:t>. </a:t>
            </a:r>
            <a:r>
              <a:rPr lang="en-GB" sz="2400" b="1" dirty="0">
                <a:solidFill>
                  <a:prstClr val="black"/>
                </a:solidFill>
                <a:latin typeface="Calibri" panose="020F0502020204030204"/>
                <a:cs typeface="Arial" panose="020B0604020202020204" pitchFamily="34" charset="0"/>
              </a:rPr>
              <a:t>CADRE LEGISLATIF ET REGLEMENTAIRE</a:t>
            </a:r>
            <a:endParaRPr lang="en-GB" sz="2400" b="1" dirty="0">
              <a:latin typeface="+mn-lt"/>
              <a:cs typeface="Arial" panose="020B0604020202020204" pitchFamily="34" charset="0"/>
            </a:endParaRPr>
          </a:p>
        </p:txBody>
      </p:sp>
      <p:sp>
        <p:nvSpPr>
          <p:cNvPr id="3" name="Espace réservé du contenu 2"/>
          <p:cNvSpPr>
            <a:spLocks noGrp="1"/>
          </p:cNvSpPr>
          <p:nvPr>
            <p:ph idx="1"/>
          </p:nvPr>
        </p:nvSpPr>
        <p:spPr>
          <a:xfrm>
            <a:off x="-1" y="1176733"/>
            <a:ext cx="9144000" cy="5132587"/>
          </a:xfrm>
        </p:spPr>
        <p:txBody>
          <a:bodyPr>
            <a:noAutofit/>
          </a:bodyPr>
          <a:lstStyle/>
          <a:p>
            <a:pPr marL="0" indent="0">
              <a:lnSpc>
                <a:spcPct val="115000"/>
              </a:lnSpc>
              <a:buNone/>
            </a:pPr>
            <a:r>
              <a:rPr lang="fr-FR" sz="2000" b="1" dirty="0" smtClean="0">
                <a:solidFill>
                  <a:prstClr val="black"/>
                </a:solidFill>
                <a:latin typeface="Arial" pitchFamily="34" charset="0"/>
                <a:cs typeface="Arial" pitchFamily="34" charset="0"/>
              </a:rPr>
              <a:t>Régime Artisanal</a:t>
            </a:r>
            <a:r>
              <a:rPr lang="fr-FR" sz="2000" dirty="0">
                <a:solidFill>
                  <a:prstClr val="black"/>
                </a:solidFill>
                <a:latin typeface="Arial" pitchFamily="34" charset="0"/>
                <a:cs typeface="Arial" pitchFamily="34" charset="0"/>
              </a:rPr>
              <a:t/>
            </a:r>
            <a:br>
              <a:rPr lang="fr-FR" sz="20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Durée : 02 ans renouvelable </a:t>
            </a:r>
            <a:r>
              <a:rPr lang="fr-FR" sz="1800" b="1" dirty="0">
                <a:solidFill>
                  <a:srgbClr val="0070C0"/>
                </a:solidFill>
                <a:latin typeface="Arial" pitchFamily="34" charset="0"/>
                <a:cs typeface="Arial" pitchFamily="34" charset="0"/>
              </a:rPr>
              <a:t>(Article 67</a:t>
            </a:r>
            <a:r>
              <a:rPr lang="fr-FR" sz="1800" b="1" dirty="0" smtClean="0">
                <a:solidFill>
                  <a:srgbClr val="0070C0"/>
                </a:solidFill>
                <a:latin typeface="Arial" pitchFamily="34" charset="0"/>
                <a:cs typeface="Arial" pitchFamily="34" charset="0"/>
              </a:rPr>
              <a:t>)</a:t>
            </a:r>
          </a:p>
          <a:p>
            <a:pPr marL="0" indent="0">
              <a:lnSpc>
                <a:spcPct val="115000"/>
              </a:lnSpc>
              <a:buNone/>
            </a:pPr>
            <a:r>
              <a:rPr lang="fr-FR" sz="1800" dirty="0">
                <a:solidFill>
                  <a:prstClr val="black"/>
                </a:solidFill>
                <a:latin typeface="Arial" pitchFamily="34" charset="0"/>
                <a:cs typeface="Arial" pitchFamily="34" charset="0"/>
              </a:rPr>
              <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Superficie couverte : 25 hectares au maximum </a:t>
            </a:r>
            <a:r>
              <a:rPr lang="fr-FR" sz="1800" b="1" dirty="0">
                <a:solidFill>
                  <a:srgbClr val="0070C0"/>
                </a:solidFill>
                <a:latin typeface="Arial" pitchFamily="34" charset="0"/>
                <a:cs typeface="Arial" pitchFamily="34" charset="0"/>
              </a:rPr>
              <a:t>(Article 69</a:t>
            </a:r>
            <a:r>
              <a:rPr lang="fr-FR" sz="1800" b="1" dirty="0" smtClean="0">
                <a:solidFill>
                  <a:srgbClr val="0070C0"/>
                </a:solidFill>
                <a:latin typeface="Arial" pitchFamily="34" charset="0"/>
                <a:cs typeface="Arial" pitchFamily="34" charset="0"/>
              </a:rPr>
              <a:t>)</a:t>
            </a:r>
          </a:p>
          <a:p>
            <a:pPr marL="0" indent="0">
              <a:lnSpc>
                <a:spcPct val="115000"/>
              </a:lnSpc>
              <a:buNone/>
            </a:pPr>
            <a:r>
              <a:rPr lang="fr-FR" sz="1800" b="1" dirty="0">
                <a:solidFill>
                  <a:srgbClr val="0070C0"/>
                </a:solidFill>
                <a:latin typeface="Arial" pitchFamily="34" charset="0"/>
                <a:cs typeface="Arial" pitchFamily="34" charset="0"/>
              </a:rPr>
              <a:t/>
            </a:r>
            <a:br>
              <a:rPr lang="fr-FR" sz="1800" b="1" dirty="0">
                <a:solidFill>
                  <a:srgbClr val="0070C0"/>
                </a:solidFill>
                <a:latin typeface="Arial" pitchFamily="34" charset="0"/>
                <a:cs typeface="Arial" pitchFamily="34" charset="0"/>
              </a:rPr>
            </a:br>
            <a:r>
              <a:rPr lang="fr-FR" sz="1800" dirty="0">
                <a:solidFill>
                  <a:prstClr val="black"/>
                </a:solidFill>
                <a:latin typeface="Arial" pitchFamily="34" charset="0"/>
                <a:cs typeface="Arial" pitchFamily="34" charset="0"/>
              </a:rPr>
              <a:t>Profondeur maximale d’excavation : 15 mètres </a:t>
            </a:r>
            <a:r>
              <a:rPr lang="fr-FR" sz="1400" b="1" dirty="0">
                <a:solidFill>
                  <a:srgbClr val="0070C0"/>
                </a:solidFill>
                <a:latin typeface="Arial" pitchFamily="34" charset="0"/>
                <a:cs typeface="Arial" pitchFamily="34" charset="0"/>
              </a:rPr>
              <a:t>(Article </a:t>
            </a:r>
            <a:r>
              <a:rPr lang="fr-FR" sz="1400" b="1" dirty="0" smtClean="0">
                <a:solidFill>
                  <a:srgbClr val="0070C0"/>
                </a:solidFill>
                <a:latin typeface="Arial" pitchFamily="34" charset="0"/>
                <a:cs typeface="Arial" pitchFamily="34" charset="0"/>
              </a:rPr>
              <a:t>58, </a:t>
            </a:r>
            <a:r>
              <a:rPr lang="fr-FR" sz="1400" b="1" dirty="0">
                <a:solidFill>
                  <a:srgbClr val="0070C0"/>
                </a:solidFill>
                <a:latin typeface="Arial" pitchFamily="34" charset="0"/>
                <a:cs typeface="Arial" pitchFamily="34" charset="0"/>
              </a:rPr>
              <a:t>Décret d’application</a:t>
            </a:r>
            <a:r>
              <a:rPr lang="fr-FR" sz="1400" b="1" dirty="0" smtClean="0">
                <a:solidFill>
                  <a:srgbClr val="0070C0"/>
                </a:solidFill>
                <a:latin typeface="Arial" pitchFamily="34" charset="0"/>
                <a:cs typeface="Arial" pitchFamily="34" charset="0"/>
              </a:rPr>
              <a:t>)</a:t>
            </a:r>
          </a:p>
          <a:p>
            <a:pPr marL="0" indent="0">
              <a:lnSpc>
                <a:spcPct val="115000"/>
              </a:lnSpc>
              <a:buNone/>
            </a:pPr>
            <a:r>
              <a:rPr lang="fr-FR" sz="1200" dirty="0">
                <a:solidFill>
                  <a:prstClr val="black"/>
                </a:solidFill>
                <a:latin typeface="Arial" pitchFamily="34" charset="0"/>
                <a:cs typeface="Arial" pitchFamily="34" charset="0"/>
              </a:rPr>
              <a:t/>
            </a:r>
            <a:br>
              <a:rPr lang="fr-FR" sz="12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L'autorisation d'exploitation minière artisanale est:</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accordée après consultation des autorités administratives</a:t>
            </a:r>
            <a:r>
              <a:rPr lang="fr-FR" sz="1200" b="1" dirty="0">
                <a:solidFill>
                  <a:srgbClr val="0070C0"/>
                </a:solidFill>
                <a:latin typeface="Arial" pitchFamily="34" charset="0"/>
                <a:cs typeface="Arial" pitchFamily="34" charset="0"/>
              </a:rPr>
              <a:t/>
            </a:r>
            <a:br>
              <a:rPr lang="fr-FR" sz="1200" b="1" dirty="0">
                <a:solidFill>
                  <a:srgbClr val="0070C0"/>
                </a:solidFill>
                <a:latin typeface="Arial" pitchFamily="34" charset="0"/>
                <a:cs typeface="Arial" pitchFamily="34" charset="0"/>
              </a:rPr>
            </a:br>
            <a:r>
              <a:rPr lang="fr-FR" sz="1800" dirty="0">
                <a:solidFill>
                  <a:prstClr val="black"/>
                </a:solidFill>
                <a:latin typeface="Arial" pitchFamily="34" charset="0"/>
                <a:cs typeface="Arial" pitchFamily="34" charset="0"/>
              </a:rPr>
              <a:t>transmissible, non cessible. </a:t>
            </a:r>
            <a:r>
              <a:rPr lang="fr-FR" sz="1800" b="1" dirty="0">
                <a:solidFill>
                  <a:srgbClr val="0070C0"/>
                </a:solidFill>
                <a:latin typeface="Arial" pitchFamily="34" charset="0"/>
                <a:cs typeface="Arial" pitchFamily="34" charset="0"/>
              </a:rPr>
              <a:t>(Article. 72</a:t>
            </a:r>
            <a:r>
              <a:rPr lang="fr-FR" sz="1800" b="1" dirty="0" smtClean="0">
                <a:solidFill>
                  <a:srgbClr val="0070C0"/>
                </a:solidFill>
                <a:latin typeface="Arial" pitchFamily="34" charset="0"/>
                <a:cs typeface="Arial" pitchFamily="34" charset="0"/>
              </a:rPr>
              <a:t>)</a:t>
            </a:r>
          </a:p>
          <a:p>
            <a:pPr marL="0" indent="0">
              <a:lnSpc>
                <a:spcPct val="115000"/>
              </a:lnSpc>
              <a:buNone/>
            </a:pPr>
            <a:r>
              <a:rPr lang="fr-FR" sz="1800" b="1" dirty="0">
                <a:solidFill>
                  <a:srgbClr val="0070C0"/>
                </a:solidFill>
                <a:latin typeface="Arial" pitchFamily="34" charset="0"/>
                <a:cs typeface="Arial" pitchFamily="34" charset="0"/>
              </a:rPr>
              <a:t/>
            </a:r>
            <a:br>
              <a:rPr lang="fr-FR" sz="1800" b="1" dirty="0">
                <a:solidFill>
                  <a:srgbClr val="0070C0"/>
                </a:solidFill>
                <a:latin typeface="Arial" pitchFamily="34" charset="0"/>
                <a:cs typeface="Arial" pitchFamily="34" charset="0"/>
              </a:rPr>
            </a:br>
            <a:r>
              <a:rPr lang="fr-FR" sz="1800" b="1" dirty="0">
                <a:solidFill>
                  <a:srgbClr val="FF0000"/>
                </a:solidFill>
                <a:effectLst>
                  <a:outerShdw dist="25400" dir="13500000" sx="0" sy="0">
                    <a:srgbClr val="000000">
                      <a:alpha val="50000"/>
                    </a:srgbClr>
                  </a:outerShdw>
                </a:effectLst>
                <a:latin typeface="Arial" pitchFamily="34" charset="0"/>
                <a:cs typeface="Arial" pitchFamily="34" charset="0"/>
              </a:rPr>
              <a:t>Qui peut bénéficier d’une Autorisation d’</a:t>
            </a:r>
            <a:r>
              <a:rPr lang="fr-FR" sz="1800" b="1" dirty="0">
                <a:solidFill>
                  <a:srgbClr val="FF0000"/>
                </a:solidFill>
                <a:latin typeface="Arial" pitchFamily="34" charset="0"/>
                <a:cs typeface="Arial" pitchFamily="34" charset="0"/>
              </a:rPr>
              <a:t>Exploitation minière Artisanale:</a:t>
            </a:r>
            <a:r>
              <a:rPr lang="fr-FR" sz="1800" dirty="0">
                <a:solidFill>
                  <a:srgbClr val="FF0000"/>
                </a:solidFill>
                <a:latin typeface="Arial" pitchFamily="34" charset="0"/>
                <a:cs typeface="Arial" pitchFamily="34" charset="0"/>
              </a:rPr>
              <a:t/>
            </a:r>
            <a:br>
              <a:rPr lang="fr-FR" sz="1800" dirty="0">
                <a:solidFill>
                  <a:srgbClr val="FF0000"/>
                </a:solidFill>
                <a:latin typeface="Arial" pitchFamily="34" charset="0"/>
                <a:cs typeface="Arial" pitchFamily="34" charset="0"/>
              </a:rPr>
            </a:br>
            <a:r>
              <a:rPr lang="fr-FR" sz="1800" dirty="0">
                <a:solidFill>
                  <a:prstClr val="black"/>
                </a:solidFill>
                <a:latin typeface="Arial" pitchFamily="34" charset="0"/>
                <a:cs typeface="Arial" pitchFamily="34" charset="0"/>
              </a:rPr>
              <a:t>Personnes physiques de nationalité ivoirienne;</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Sociétés coopératives à participation ivoirienne majoritaire. </a:t>
            </a:r>
            <a:r>
              <a:rPr lang="fr-FR" sz="1800" b="1" dirty="0">
                <a:solidFill>
                  <a:srgbClr val="0070C0"/>
                </a:solidFill>
                <a:latin typeface="Arial" pitchFamily="34" charset="0"/>
                <a:cs typeface="Arial" pitchFamily="34" charset="0"/>
              </a:rPr>
              <a:t>(Article 65)</a:t>
            </a:r>
            <a:endParaRPr lang="fr-FR" sz="1800" dirty="0">
              <a:cs typeface="Arial" pitchFamily="34" charset="0"/>
            </a:endParaRPr>
          </a:p>
          <a:p>
            <a:pPr marL="0" indent="0" algn="just">
              <a:buNone/>
            </a:pPr>
            <a:endParaRPr lang="fr-FR" sz="1800" dirty="0">
              <a:solidFill>
                <a:srgbClr val="000000"/>
              </a:solidFill>
              <a:cs typeface="Arial" pitchFamily="34"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
        <p:nvSpPr>
          <p:cNvPr id="7" name="Espace réservé du numéro de diapositive 4"/>
          <p:cNvSpPr>
            <a:spLocks noGrp="1"/>
          </p:cNvSpPr>
          <p:nvPr>
            <p:ph type="sldNum" sz="quarter" idx="12"/>
          </p:nvPr>
        </p:nvSpPr>
        <p:spPr>
          <a:xfrm>
            <a:off x="8676456" y="6381328"/>
            <a:ext cx="370384" cy="365125"/>
          </a:xfrm>
        </p:spPr>
        <p:txBody>
          <a:bodyPr/>
          <a:lstStyle/>
          <a:p>
            <a:pPr defTabSz="457200" fontAlgn="base">
              <a:spcBef>
                <a:spcPct val="0"/>
              </a:spcBef>
              <a:spcAft>
                <a:spcPct val="0"/>
              </a:spcAft>
            </a:pPr>
            <a:r>
              <a:rPr lang="fr-FR" altLang="fr-FR" dirty="0">
                <a:solidFill>
                  <a:prstClr val="black"/>
                </a:solidFill>
                <a:ea typeface="ＭＳ Ｐゴシック" charset="0"/>
              </a:rPr>
              <a:t>5</a:t>
            </a:r>
            <a:endParaRPr lang="fr-FR" altLang="fr-FR" dirty="0">
              <a:solidFill>
                <a:prstClr val="black"/>
              </a:solidFill>
              <a:ea typeface="ＭＳ Ｐゴシック" charset="0"/>
            </a:endParaRPr>
          </a:p>
        </p:txBody>
      </p:sp>
    </p:spTree>
    <p:extLst>
      <p:ext uri="{BB962C8B-B14F-4D97-AF65-F5344CB8AC3E}">
        <p14:creationId xmlns:p14="http://schemas.microsoft.com/office/powerpoint/2010/main" val="3741922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428" y="266185"/>
            <a:ext cx="8229600" cy="554124"/>
          </a:xfrm>
        </p:spPr>
        <p:txBody>
          <a:bodyPr>
            <a:normAutofit/>
          </a:bodyPr>
          <a:lstStyle/>
          <a:p>
            <a:r>
              <a:rPr lang="en-GB" sz="2400" b="1" dirty="0">
                <a:solidFill>
                  <a:prstClr val="black"/>
                </a:solidFill>
                <a:latin typeface="Calibri" panose="020F0502020204030204"/>
                <a:cs typeface="Arial" panose="020B0604020202020204" pitchFamily="34" charset="0"/>
              </a:rPr>
              <a:t>V</a:t>
            </a:r>
            <a:r>
              <a:rPr lang="en-GB" sz="2400" b="1" dirty="0" smtClean="0">
                <a:solidFill>
                  <a:prstClr val="black"/>
                </a:solidFill>
                <a:latin typeface="Calibri" panose="020F0502020204030204"/>
                <a:cs typeface="Arial" panose="020B0604020202020204" pitchFamily="34" charset="0"/>
              </a:rPr>
              <a:t>. </a:t>
            </a:r>
            <a:r>
              <a:rPr lang="en-GB" sz="2400" b="1" dirty="0">
                <a:solidFill>
                  <a:prstClr val="black"/>
                </a:solidFill>
                <a:latin typeface="Calibri" panose="020F0502020204030204"/>
                <a:cs typeface="Arial" panose="020B0604020202020204" pitchFamily="34" charset="0"/>
              </a:rPr>
              <a:t>CADRE LEGISLATIF ET REGLEMENTAIRE</a:t>
            </a:r>
            <a:endParaRPr lang="en-GB" sz="2400" b="1" dirty="0">
              <a:latin typeface="+mn-lt"/>
              <a:cs typeface="Arial" panose="020B0604020202020204" pitchFamily="34" charset="0"/>
            </a:endParaRPr>
          </a:p>
        </p:txBody>
      </p:sp>
      <p:sp>
        <p:nvSpPr>
          <p:cNvPr id="3" name="Espace réservé du contenu 2"/>
          <p:cNvSpPr>
            <a:spLocks noGrp="1"/>
          </p:cNvSpPr>
          <p:nvPr>
            <p:ph idx="1"/>
          </p:nvPr>
        </p:nvSpPr>
        <p:spPr>
          <a:xfrm>
            <a:off x="-1" y="1176733"/>
            <a:ext cx="9144000" cy="5480921"/>
          </a:xfrm>
        </p:spPr>
        <p:txBody>
          <a:bodyPr>
            <a:noAutofit/>
          </a:bodyPr>
          <a:lstStyle/>
          <a:p>
            <a:pPr marL="457200" lvl="1" indent="0" algn="just">
              <a:lnSpc>
                <a:spcPct val="115000"/>
              </a:lnSpc>
              <a:buNone/>
            </a:pPr>
            <a:endParaRPr lang="fr-FR" sz="1800" dirty="0">
              <a:ea typeface="Calibri" panose="020F0502020204030204" pitchFamily="34" charset="0"/>
              <a:cs typeface="Arial" pitchFamily="34" charset="0"/>
            </a:endParaRPr>
          </a:p>
          <a:p>
            <a:pPr marL="0" lvl="0" indent="0" eaLnBrk="1" hangingPunct="1">
              <a:spcBef>
                <a:spcPct val="0"/>
              </a:spcBef>
              <a:buNone/>
            </a:pPr>
            <a:r>
              <a:rPr lang="fr-FR" sz="1800" b="1" dirty="0" smtClean="0">
                <a:solidFill>
                  <a:prstClr val="black"/>
                </a:solidFill>
                <a:latin typeface="Arial" pitchFamily="34" charset="0"/>
                <a:cs typeface="Arial" pitchFamily="34" charset="0"/>
              </a:rPr>
              <a:t>Pièces à fournir</a:t>
            </a:r>
            <a:endParaRPr lang="fr-FR" sz="1800" b="1" dirty="0">
              <a:solidFill>
                <a:prstClr val="black"/>
              </a:solidFill>
              <a:latin typeface="Arial" pitchFamily="34" charset="0"/>
              <a:cs typeface="Arial" pitchFamily="34" charset="0"/>
            </a:endParaRPr>
          </a:p>
          <a:p>
            <a:pPr marL="0" lvl="0" indent="0" eaLnBrk="1" hangingPunct="1">
              <a:spcBef>
                <a:spcPct val="0"/>
              </a:spcBef>
              <a:buNone/>
            </a:pPr>
            <a:r>
              <a:rPr lang="fr-FR" sz="1800" b="1" dirty="0">
                <a:solidFill>
                  <a:prstClr val="black"/>
                </a:solidFill>
                <a:latin typeface="Arial" pitchFamily="34" charset="0"/>
                <a:cs typeface="Arial" pitchFamily="34" charset="0"/>
              </a:rPr>
              <a:t> </a:t>
            </a:r>
            <a:r>
              <a:rPr lang="fr-FR" sz="1800" b="1" cap="all" dirty="0">
                <a:solidFill>
                  <a:prstClr val="black"/>
                </a:solidFill>
                <a:latin typeface="Arial" pitchFamily="34" charset="0"/>
                <a:cs typeface="Arial" pitchFamily="34" charset="0"/>
              </a:rPr>
              <a:t> </a:t>
            </a:r>
            <a:endParaRPr lang="fr-FR" sz="1800" dirty="0">
              <a:solidFill>
                <a:prstClr val="black"/>
              </a:solidFill>
              <a:latin typeface="Arial" pitchFamily="34" charset="0"/>
              <a:cs typeface="Arial" pitchFamily="34" charset="0"/>
            </a:endParaRPr>
          </a:p>
          <a:p>
            <a:pPr marL="271463" lvl="0" indent="-271463" eaLnBrk="1" hangingPunct="1">
              <a:spcBef>
                <a:spcPct val="0"/>
              </a:spcBef>
              <a:buFont typeface="Wingdings" pitchFamily="2" charset="2"/>
              <a:buChar char="§"/>
            </a:pPr>
            <a:r>
              <a:rPr lang="fr-FR" sz="1800" dirty="0" smtClean="0">
                <a:solidFill>
                  <a:prstClr val="black"/>
                </a:solidFill>
                <a:latin typeface="Arial" pitchFamily="34" charset="0"/>
                <a:cs typeface="Arial" pitchFamily="34" charset="0"/>
              </a:rPr>
              <a:t>Une demande adressée au Ministre en charge des mines</a:t>
            </a:r>
          </a:p>
          <a:p>
            <a:pPr marL="271463" lvl="0" indent="-271463" eaLnBrk="1" hangingPunct="1">
              <a:spcBef>
                <a:spcPct val="0"/>
              </a:spcBef>
              <a:buFont typeface="Wingdings" pitchFamily="2" charset="2"/>
              <a:buChar char="§"/>
            </a:pPr>
            <a:r>
              <a:rPr lang="fr-FR" sz="1800" dirty="0" smtClean="0">
                <a:solidFill>
                  <a:prstClr val="black"/>
                </a:solidFill>
                <a:latin typeface="Arial" pitchFamily="34" charset="0"/>
                <a:cs typeface="Arial" pitchFamily="34" charset="0"/>
              </a:rPr>
              <a:t>Un programme des travaux</a:t>
            </a:r>
          </a:p>
          <a:p>
            <a:pPr marL="271463" lvl="0" indent="-271463" eaLnBrk="1" hangingPunct="1">
              <a:spcBef>
                <a:spcPct val="0"/>
              </a:spcBef>
              <a:buFont typeface="Wingdings" pitchFamily="2" charset="2"/>
              <a:buChar char="§"/>
            </a:pPr>
            <a:r>
              <a:rPr lang="fr-FR" sz="1800" dirty="0" smtClean="0">
                <a:solidFill>
                  <a:prstClr val="black"/>
                </a:solidFill>
                <a:latin typeface="Arial" pitchFamily="34" charset="0"/>
                <a:cs typeface="Arial" pitchFamily="34" charset="0"/>
              </a:rPr>
              <a:t>la </a:t>
            </a:r>
            <a:r>
              <a:rPr lang="fr-FR" sz="1800" dirty="0">
                <a:solidFill>
                  <a:prstClr val="black"/>
                </a:solidFill>
                <a:latin typeface="Arial" pitchFamily="34" charset="0"/>
                <a:cs typeface="Arial" pitchFamily="34" charset="0"/>
              </a:rPr>
              <a:t>description du matériel et des équipements techniques prévus ; </a:t>
            </a:r>
          </a:p>
          <a:p>
            <a:pPr marL="271463" lvl="0" indent="-271463"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une copie des statuts pour les Sociétés coopératives ;  </a:t>
            </a:r>
          </a:p>
          <a:p>
            <a:pPr marL="271463" lvl="0" indent="-271463"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 registre de commerce avec pour objet « activités minières » ;</a:t>
            </a:r>
          </a:p>
          <a:p>
            <a:pPr marL="285750" lvl="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 certificat de nationalité, un certificat de résidence, un casier judiciaire datant de moins de trois mois, deux (2) photos d’identité (avec le nom au verso) pour les personnes physiques ou le gérant pour les sociétés coopératives ;</a:t>
            </a:r>
          </a:p>
          <a:p>
            <a:pPr marL="285750" lvl="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une lettre légalisée, attestant l’accord préalable des autorités coutumières de la localité concernée </a:t>
            </a:r>
            <a:r>
              <a:rPr lang="fr-FR" sz="1800" dirty="0" smtClean="0">
                <a:solidFill>
                  <a:prstClr val="black"/>
                </a:solidFill>
                <a:latin typeface="Arial" pitchFamily="34" charset="0"/>
                <a:cs typeface="Arial" pitchFamily="34" charset="0"/>
              </a:rPr>
              <a:t>;</a:t>
            </a:r>
          </a:p>
          <a:p>
            <a:pPr marL="28575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les avis du Préfet, de l’OIPR, des Eaux et Forêts et de l’Agriculture</a:t>
            </a:r>
            <a:r>
              <a:rPr lang="fr-FR" sz="1800" dirty="0" smtClean="0">
                <a:solidFill>
                  <a:prstClr val="black"/>
                </a:solidFill>
                <a:latin typeface="Arial" pitchFamily="34" charset="0"/>
                <a:cs typeface="Arial" pitchFamily="34" charset="0"/>
              </a:rPr>
              <a:t>;</a:t>
            </a:r>
            <a:endParaRPr lang="fr-FR" sz="1800" dirty="0">
              <a:solidFill>
                <a:prstClr val="black"/>
              </a:solidFill>
              <a:latin typeface="Arial" pitchFamily="34" charset="0"/>
              <a:cs typeface="Arial" pitchFamily="34" charset="0"/>
            </a:endParaRPr>
          </a:p>
          <a:p>
            <a:pPr marL="285750" lvl="0" indent="-285750" eaLnBrk="1" hangingPunct="1">
              <a:spcBef>
                <a:spcPct val="0"/>
              </a:spcBef>
              <a:buFont typeface="Wingdings" pitchFamily="2" charset="2"/>
              <a:buChar char="§"/>
            </a:pPr>
            <a:r>
              <a:rPr lang="fr-FR" sz="1800" dirty="0">
                <a:solidFill>
                  <a:prstClr val="black"/>
                </a:solidFill>
                <a:latin typeface="Arial" pitchFamily="34" charset="0"/>
                <a:cs typeface="Arial" pitchFamily="34" charset="0"/>
              </a:rPr>
              <a:t>le récépissé de paiement du droit fixe  </a:t>
            </a:r>
            <a:endParaRPr lang="fr-FR" sz="1400" b="1" dirty="0">
              <a:solidFill>
                <a:srgbClr val="0070C0"/>
              </a:solidFill>
              <a:latin typeface="Arial" pitchFamily="34" charset="0"/>
              <a:cs typeface="Arial" pitchFamily="34" charset="0"/>
            </a:endParaRPr>
          </a:p>
          <a:p>
            <a:pPr marL="457200" lvl="1" indent="0" eaLnBrk="1" hangingPunct="1">
              <a:spcBef>
                <a:spcPct val="0"/>
              </a:spcBef>
              <a:buFont typeface="Courier New" pitchFamily="49" charset="0"/>
              <a:buChar char="o"/>
            </a:pPr>
            <a:r>
              <a:rPr lang="fr-FR" sz="1800" dirty="0">
                <a:solidFill>
                  <a:prstClr val="black"/>
                </a:solidFill>
                <a:latin typeface="Arial" pitchFamily="34" charset="0"/>
                <a:cs typeface="Arial" pitchFamily="34" charset="0"/>
              </a:rPr>
              <a:t>Attribution: </a:t>
            </a:r>
            <a:r>
              <a:rPr lang="fr-FR" sz="1800" b="1" dirty="0">
                <a:solidFill>
                  <a:prstClr val="black"/>
                </a:solidFill>
                <a:latin typeface="Arial" pitchFamily="34" charset="0"/>
                <a:cs typeface="Arial" pitchFamily="34" charset="0"/>
              </a:rPr>
              <a:t>100 mille francs </a:t>
            </a:r>
            <a:r>
              <a:rPr lang="fr-FR" sz="1800" b="1" dirty="0" smtClean="0">
                <a:solidFill>
                  <a:prstClr val="black"/>
                </a:solidFill>
                <a:latin typeface="Arial" pitchFamily="34" charset="0"/>
                <a:cs typeface="Arial" pitchFamily="34" charset="0"/>
              </a:rPr>
              <a:t>CFA</a:t>
            </a:r>
            <a:endParaRPr lang="fr-FR" sz="1800" b="1" dirty="0">
              <a:solidFill>
                <a:prstClr val="black"/>
              </a:solidFill>
              <a:latin typeface="Arial" pitchFamily="34" charset="0"/>
              <a:cs typeface="Arial" pitchFamily="34" charset="0"/>
            </a:endParaRPr>
          </a:p>
          <a:p>
            <a:pPr marL="457200" lvl="1" indent="0" eaLnBrk="1" hangingPunct="1">
              <a:spcBef>
                <a:spcPct val="0"/>
              </a:spcBef>
              <a:buFont typeface="Courier New" pitchFamily="49" charset="0"/>
              <a:buChar char="o"/>
            </a:pPr>
            <a:r>
              <a:rPr lang="fr-FR" sz="1800" dirty="0">
                <a:solidFill>
                  <a:prstClr val="black"/>
                </a:solidFill>
                <a:latin typeface="Arial" pitchFamily="34" charset="0"/>
                <a:cs typeface="Arial" pitchFamily="34" charset="0"/>
              </a:rPr>
              <a:t>Renouvellement: 200 mille francs CFA</a:t>
            </a:r>
          </a:p>
          <a:p>
            <a:pPr marL="457200" lvl="1" indent="0" eaLnBrk="1" hangingPunct="1">
              <a:spcBef>
                <a:spcPct val="0"/>
              </a:spcBef>
              <a:buFont typeface="Courier New" pitchFamily="49" charset="0"/>
              <a:buChar char="o"/>
            </a:pPr>
            <a:r>
              <a:rPr lang="fr-FR" sz="1800" dirty="0">
                <a:solidFill>
                  <a:prstClr val="black"/>
                </a:solidFill>
                <a:latin typeface="Arial" pitchFamily="34" charset="0"/>
                <a:cs typeface="Arial" pitchFamily="34" charset="0"/>
              </a:rPr>
              <a:t>Transmission: 200 mille francs CFA</a:t>
            </a:r>
          </a:p>
          <a:p>
            <a:pPr marL="0" indent="0" algn="just">
              <a:lnSpc>
                <a:spcPct val="115000"/>
              </a:lnSpc>
              <a:buNone/>
            </a:pPr>
            <a:endParaRPr lang="fr-FR" sz="1800" dirty="0">
              <a:cs typeface="Arial" pitchFamily="34" charset="0"/>
            </a:endParaRPr>
          </a:p>
          <a:p>
            <a:pPr marL="0" indent="0" algn="just">
              <a:buNone/>
            </a:pPr>
            <a:endParaRPr lang="fr-FR" sz="1800" dirty="0">
              <a:solidFill>
                <a:srgbClr val="000000"/>
              </a:solidFill>
              <a:cs typeface="Arial" pitchFamily="34"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
        <p:nvSpPr>
          <p:cNvPr id="7" name="Espace réservé du numéro de diapositive 4"/>
          <p:cNvSpPr>
            <a:spLocks noGrp="1"/>
          </p:cNvSpPr>
          <p:nvPr>
            <p:ph type="sldNum" sz="quarter" idx="12"/>
          </p:nvPr>
        </p:nvSpPr>
        <p:spPr>
          <a:xfrm>
            <a:off x="8676456" y="6381328"/>
            <a:ext cx="370384" cy="365125"/>
          </a:xfrm>
        </p:spPr>
        <p:txBody>
          <a:bodyPr/>
          <a:lstStyle/>
          <a:p>
            <a:pPr defTabSz="457200" fontAlgn="base">
              <a:spcBef>
                <a:spcPct val="0"/>
              </a:spcBef>
              <a:spcAft>
                <a:spcPct val="0"/>
              </a:spcAft>
            </a:pPr>
            <a:r>
              <a:rPr lang="fr-FR" altLang="fr-FR" dirty="0">
                <a:solidFill>
                  <a:prstClr val="black"/>
                </a:solidFill>
                <a:ea typeface="ＭＳ Ｐゴシック" charset="0"/>
              </a:rPr>
              <a:t>6</a:t>
            </a:r>
            <a:endParaRPr lang="fr-FR" altLang="fr-FR" dirty="0">
              <a:solidFill>
                <a:prstClr val="black"/>
              </a:solidFill>
              <a:ea typeface="ＭＳ Ｐゴシック" charset="0"/>
            </a:endParaRPr>
          </a:p>
        </p:txBody>
      </p:sp>
    </p:spTree>
    <p:extLst>
      <p:ext uri="{BB962C8B-B14F-4D97-AF65-F5344CB8AC3E}">
        <p14:creationId xmlns:p14="http://schemas.microsoft.com/office/powerpoint/2010/main" val="4209749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428" y="266185"/>
            <a:ext cx="8229600" cy="554124"/>
          </a:xfrm>
        </p:spPr>
        <p:txBody>
          <a:bodyPr>
            <a:normAutofit/>
          </a:bodyPr>
          <a:lstStyle/>
          <a:p>
            <a:r>
              <a:rPr lang="en-GB" sz="2400" b="1" dirty="0">
                <a:solidFill>
                  <a:prstClr val="black"/>
                </a:solidFill>
                <a:latin typeface="Calibri" panose="020F0502020204030204"/>
                <a:cs typeface="Arial" panose="020B0604020202020204" pitchFamily="34" charset="0"/>
              </a:rPr>
              <a:t>V</a:t>
            </a:r>
            <a:r>
              <a:rPr lang="en-GB" sz="2400" b="1" dirty="0" smtClean="0">
                <a:solidFill>
                  <a:prstClr val="black"/>
                </a:solidFill>
                <a:latin typeface="Calibri" panose="020F0502020204030204"/>
                <a:cs typeface="Arial" panose="020B0604020202020204" pitchFamily="34" charset="0"/>
              </a:rPr>
              <a:t>. </a:t>
            </a:r>
            <a:r>
              <a:rPr lang="en-GB" sz="2400" b="1" dirty="0">
                <a:solidFill>
                  <a:prstClr val="black"/>
                </a:solidFill>
                <a:latin typeface="Calibri" panose="020F0502020204030204"/>
                <a:cs typeface="Arial" panose="020B0604020202020204" pitchFamily="34" charset="0"/>
              </a:rPr>
              <a:t>CADRE LEGISLATIF ET REGLEMENTAIRE</a:t>
            </a:r>
            <a:endParaRPr lang="en-GB" sz="2400" b="1" dirty="0">
              <a:latin typeface="+mn-lt"/>
              <a:cs typeface="Arial" panose="020B0604020202020204" pitchFamily="34" charset="0"/>
            </a:endParaRPr>
          </a:p>
        </p:txBody>
      </p:sp>
      <p:sp>
        <p:nvSpPr>
          <p:cNvPr id="3" name="Espace réservé du contenu 2"/>
          <p:cNvSpPr>
            <a:spLocks noGrp="1"/>
          </p:cNvSpPr>
          <p:nvPr>
            <p:ph idx="1"/>
          </p:nvPr>
        </p:nvSpPr>
        <p:spPr>
          <a:xfrm>
            <a:off x="-1" y="1176733"/>
            <a:ext cx="8820473" cy="5480921"/>
          </a:xfrm>
        </p:spPr>
        <p:txBody>
          <a:bodyPr>
            <a:noAutofit/>
          </a:bodyPr>
          <a:lstStyle/>
          <a:p>
            <a:pPr marL="457200" lvl="1" indent="0" algn="just">
              <a:lnSpc>
                <a:spcPct val="115000"/>
              </a:lnSpc>
              <a:buNone/>
            </a:pPr>
            <a:endParaRPr lang="fr-FR" sz="1800" dirty="0">
              <a:ea typeface="Calibri" panose="020F0502020204030204" pitchFamily="34" charset="0"/>
              <a:cs typeface="Arial" pitchFamily="34" charset="0"/>
            </a:endParaRPr>
          </a:p>
          <a:p>
            <a:pPr marL="0" lvl="1" indent="0" eaLnBrk="1" hangingPunct="1">
              <a:spcBef>
                <a:spcPct val="0"/>
              </a:spcBef>
              <a:buNone/>
            </a:pPr>
            <a:endParaRPr lang="fr-FR" sz="1800" dirty="0">
              <a:solidFill>
                <a:prstClr val="black"/>
              </a:solidFill>
              <a:effectLst>
                <a:outerShdw dist="25400" dir="13500000" sx="0" sy="0">
                  <a:srgbClr val="000000">
                    <a:alpha val="50000"/>
                  </a:srgbClr>
                </a:outerShdw>
              </a:effectLst>
              <a:latin typeface="Arial" pitchFamily="34" charset="0"/>
              <a:cs typeface="Arial" pitchFamily="34" charset="0"/>
            </a:endParaRPr>
          </a:p>
          <a:p>
            <a:pPr marL="895350" lvl="3" indent="-285750" eaLnBrk="1" hangingPunct="1">
              <a:spcBef>
                <a:spcPct val="0"/>
              </a:spcBef>
              <a:buFont typeface="Wingdings" pitchFamily="2" charset="2"/>
              <a:buChar char="q"/>
            </a:pPr>
            <a:r>
              <a:rPr lang="fr-FR" sz="2400" b="1" dirty="0">
                <a:solidFill>
                  <a:prstClr val="black"/>
                </a:solidFill>
                <a:effectLst>
                  <a:outerShdw dist="25400" dir="13500000" sx="0" sy="0">
                    <a:srgbClr val="000000">
                      <a:alpha val="50000"/>
                    </a:srgbClr>
                  </a:outerShdw>
                </a:effectLst>
                <a:latin typeface="Arial" pitchFamily="34" charset="0"/>
                <a:cs typeface="Arial" pitchFamily="34" charset="0"/>
              </a:rPr>
              <a:t>Droit Forfaitaire annuel </a:t>
            </a:r>
            <a:r>
              <a:rPr lang="fr-FR" sz="2400" dirty="0">
                <a:solidFill>
                  <a:prstClr val="black"/>
                </a:solidFill>
                <a:effectLst>
                  <a:outerShdw dist="25400" dir="13500000" sx="0" sy="0">
                    <a:srgbClr val="000000">
                      <a:alpha val="50000"/>
                    </a:srgbClr>
                  </a:outerShdw>
                </a:effectLst>
                <a:latin typeface="Arial" pitchFamily="34" charset="0"/>
                <a:cs typeface="Arial" pitchFamily="34" charset="0"/>
              </a:rPr>
              <a:t>en cours d’exploitation</a:t>
            </a:r>
            <a:endParaRPr lang="fr-FR" sz="2400" dirty="0">
              <a:solidFill>
                <a:srgbClr val="0070C0"/>
              </a:solidFill>
              <a:latin typeface="Arial" pitchFamily="34" charset="0"/>
              <a:cs typeface="Arial" pitchFamily="34" charset="0"/>
            </a:endParaRPr>
          </a:p>
          <a:p>
            <a:pPr marL="1527175" lvl="3" indent="-285750" eaLnBrk="1" hangingPunct="1">
              <a:spcBef>
                <a:spcPct val="0"/>
              </a:spcBef>
              <a:buFont typeface="Courier New" pitchFamily="49" charset="0"/>
              <a:buChar char="o"/>
            </a:pPr>
            <a:r>
              <a:rPr lang="fr-FR" sz="2400" b="1" dirty="0">
                <a:solidFill>
                  <a:prstClr val="black"/>
                </a:solidFill>
                <a:effectLst>
                  <a:outerShdw dist="25400" dir="13500000" sx="0" sy="0">
                    <a:srgbClr val="000000">
                      <a:alpha val="50000"/>
                    </a:srgbClr>
                  </a:outerShdw>
                </a:effectLst>
                <a:latin typeface="Arial" pitchFamily="34" charset="0"/>
                <a:cs typeface="Arial" pitchFamily="34" charset="0"/>
              </a:rPr>
              <a:t>25 mille </a:t>
            </a:r>
            <a:r>
              <a:rPr lang="fr-FR" sz="2400" dirty="0">
                <a:solidFill>
                  <a:prstClr val="black"/>
                </a:solidFill>
                <a:latin typeface="Arial" pitchFamily="34" charset="0"/>
                <a:cs typeface="Arial" pitchFamily="34" charset="0"/>
              </a:rPr>
              <a:t>francs </a:t>
            </a:r>
            <a:r>
              <a:rPr lang="fr-FR" sz="2400" dirty="0">
                <a:solidFill>
                  <a:prstClr val="black"/>
                </a:solidFill>
                <a:effectLst>
                  <a:outerShdw dist="25400" dir="13500000" sx="0" sy="0">
                    <a:srgbClr val="000000">
                      <a:alpha val="50000"/>
                    </a:srgbClr>
                  </a:outerShdw>
                </a:effectLst>
                <a:latin typeface="Arial" pitchFamily="34" charset="0"/>
                <a:cs typeface="Arial" pitchFamily="34" charset="0"/>
              </a:rPr>
              <a:t>CFA</a:t>
            </a:r>
            <a:r>
              <a:rPr lang="fr-FR" sz="2400" b="1" dirty="0">
                <a:solidFill>
                  <a:prstClr val="black"/>
                </a:solidFill>
                <a:effectLst>
                  <a:outerShdw dist="25400" dir="13500000" sx="0" sy="0">
                    <a:srgbClr val="000000">
                      <a:alpha val="50000"/>
                    </a:srgbClr>
                  </a:outerShdw>
                </a:effectLst>
                <a:latin typeface="Arial" pitchFamily="34" charset="0"/>
                <a:cs typeface="Arial" pitchFamily="34" charset="0"/>
              </a:rPr>
              <a:t> </a:t>
            </a:r>
            <a:r>
              <a:rPr lang="fr-FR" sz="2400" dirty="0">
                <a:solidFill>
                  <a:prstClr val="black"/>
                </a:solidFill>
                <a:effectLst>
                  <a:outerShdw dist="25400" dir="13500000" sx="0" sy="0">
                    <a:srgbClr val="000000">
                      <a:alpha val="50000"/>
                    </a:srgbClr>
                  </a:outerShdw>
                </a:effectLst>
                <a:latin typeface="Arial" pitchFamily="34" charset="0"/>
                <a:cs typeface="Arial" pitchFamily="34" charset="0"/>
              </a:rPr>
              <a:t>par hectare et par an </a:t>
            </a:r>
          </a:p>
          <a:p>
            <a:pPr marL="1252538" lvl="3" indent="-11113" eaLnBrk="1" hangingPunct="1">
              <a:spcBef>
                <a:spcPct val="0"/>
              </a:spcBef>
              <a:buNone/>
            </a:pPr>
            <a:r>
              <a:rPr lang="fr-FR" sz="2400" dirty="0">
                <a:solidFill>
                  <a:prstClr val="black"/>
                </a:solidFill>
                <a:effectLst>
                  <a:outerShdw dist="25400" dir="13500000" sx="0" sy="0">
                    <a:srgbClr val="000000">
                      <a:alpha val="50000"/>
                    </a:srgbClr>
                  </a:outerShdw>
                </a:effectLst>
                <a:latin typeface="Arial" pitchFamily="34" charset="0"/>
                <a:cs typeface="Arial" pitchFamily="34" charset="0"/>
              </a:rPr>
              <a:t>		</a:t>
            </a:r>
          </a:p>
          <a:p>
            <a:pPr marL="917575" lvl="1" eaLnBrk="1" hangingPunct="1">
              <a:spcBef>
                <a:spcPct val="0"/>
              </a:spcBef>
              <a:buFont typeface="Wingdings" pitchFamily="2" charset="2"/>
              <a:buChar char="q"/>
            </a:pPr>
            <a:r>
              <a:rPr lang="fr-FR" sz="2400" b="1" dirty="0">
                <a:solidFill>
                  <a:prstClr val="black"/>
                </a:solidFill>
                <a:effectLst>
                  <a:outerShdw dist="25400" dir="13500000" sx="0" sy="0">
                    <a:srgbClr val="000000">
                      <a:alpha val="50000"/>
                    </a:srgbClr>
                  </a:outerShdw>
                </a:effectLst>
                <a:latin typeface="Arial" pitchFamily="34" charset="0"/>
                <a:cs typeface="Arial" pitchFamily="34" charset="0"/>
              </a:rPr>
              <a:t>Redevance </a:t>
            </a:r>
            <a:r>
              <a:rPr lang="fr-FR" sz="2400" b="1" dirty="0" err="1">
                <a:solidFill>
                  <a:prstClr val="black"/>
                </a:solidFill>
                <a:effectLst>
                  <a:outerShdw dist="25400" dir="13500000" sx="0" sy="0">
                    <a:srgbClr val="000000">
                      <a:alpha val="50000"/>
                    </a:srgbClr>
                  </a:outerShdw>
                </a:effectLst>
                <a:latin typeface="Arial" pitchFamily="34" charset="0"/>
                <a:cs typeface="Arial" pitchFamily="34" charset="0"/>
              </a:rPr>
              <a:t>superficiaire</a:t>
            </a:r>
            <a:r>
              <a:rPr lang="fr-FR" sz="2400" b="1" dirty="0">
                <a:solidFill>
                  <a:prstClr val="black"/>
                </a:solidFill>
                <a:effectLst>
                  <a:outerShdw dist="25400" dir="13500000" sx="0" sy="0">
                    <a:srgbClr val="000000">
                      <a:alpha val="50000"/>
                    </a:srgbClr>
                  </a:outerShdw>
                </a:effectLst>
                <a:latin typeface="Arial" pitchFamily="34" charset="0"/>
                <a:cs typeface="Arial" pitchFamily="34" charset="0"/>
              </a:rPr>
              <a:t> annuelle</a:t>
            </a:r>
          </a:p>
          <a:p>
            <a:pPr marL="1543050" lvl="3" indent="-285750" eaLnBrk="1" hangingPunct="1">
              <a:spcBef>
                <a:spcPct val="0"/>
              </a:spcBef>
              <a:buFont typeface="Courier New" pitchFamily="49" charset="0"/>
              <a:buChar char="o"/>
            </a:pPr>
            <a:r>
              <a:rPr lang="fr-FR" altLang="fr-FR" sz="2400" dirty="0">
                <a:solidFill>
                  <a:prstClr val="black"/>
                </a:solidFill>
                <a:effectLst>
                  <a:outerShdw dist="25400" dir="13500000" sx="0" sy="0">
                    <a:srgbClr val="000000">
                      <a:alpha val="50000"/>
                    </a:srgbClr>
                  </a:outerShdw>
                </a:effectLst>
                <a:latin typeface="Arial" pitchFamily="34" charset="0"/>
                <a:cs typeface="Arial" pitchFamily="34" charset="0"/>
              </a:rPr>
              <a:t>Attribution: </a:t>
            </a:r>
            <a:r>
              <a:rPr lang="fr-FR" altLang="fr-FR" sz="2400" b="1" dirty="0">
                <a:solidFill>
                  <a:prstClr val="black"/>
                </a:solidFill>
                <a:effectLst>
                  <a:outerShdw dist="25400" dir="13500000" sx="0" sy="0">
                    <a:srgbClr val="000000">
                      <a:alpha val="50000"/>
                    </a:srgbClr>
                  </a:outerShdw>
                </a:effectLst>
                <a:latin typeface="Arial" pitchFamily="34" charset="0"/>
                <a:cs typeface="Arial" pitchFamily="34" charset="0"/>
              </a:rPr>
              <a:t>4 000 francs </a:t>
            </a:r>
            <a:r>
              <a:rPr lang="fr-FR" altLang="fr-FR" sz="2400" dirty="0">
                <a:solidFill>
                  <a:prstClr val="black"/>
                </a:solidFill>
                <a:effectLst>
                  <a:outerShdw dist="25400" dir="13500000" sx="0" sy="0">
                    <a:srgbClr val="000000">
                      <a:alpha val="50000"/>
                    </a:srgbClr>
                  </a:outerShdw>
                </a:effectLst>
                <a:latin typeface="Arial" pitchFamily="34" charset="0"/>
                <a:cs typeface="Arial" pitchFamily="34" charset="0"/>
              </a:rPr>
              <a:t>CFA par hectare et par an</a:t>
            </a:r>
          </a:p>
          <a:p>
            <a:pPr marL="1543050" lvl="3" indent="-285750" eaLnBrk="1" hangingPunct="1">
              <a:spcBef>
                <a:spcPct val="0"/>
              </a:spcBef>
              <a:buFont typeface="Courier New" pitchFamily="49" charset="0"/>
              <a:buChar char="o"/>
            </a:pPr>
            <a:r>
              <a:rPr lang="fr-FR" altLang="fr-FR" sz="2400" dirty="0">
                <a:solidFill>
                  <a:prstClr val="black"/>
                </a:solidFill>
                <a:effectLst>
                  <a:outerShdw dist="25400" dir="13500000" sx="0" sy="0">
                    <a:srgbClr val="000000">
                      <a:alpha val="50000"/>
                    </a:srgbClr>
                  </a:outerShdw>
                </a:effectLst>
                <a:latin typeface="Arial" pitchFamily="34" charset="0"/>
                <a:cs typeface="Arial" pitchFamily="34" charset="0"/>
              </a:rPr>
              <a:t>Renouvellement: </a:t>
            </a:r>
            <a:r>
              <a:rPr lang="fr-FR" altLang="fr-FR" sz="2400" b="1" dirty="0">
                <a:solidFill>
                  <a:prstClr val="black"/>
                </a:solidFill>
                <a:effectLst>
                  <a:outerShdw dist="25400" dir="13500000" sx="0" sy="0">
                    <a:srgbClr val="000000">
                      <a:alpha val="50000"/>
                    </a:srgbClr>
                  </a:outerShdw>
                </a:effectLst>
                <a:latin typeface="Arial" pitchFamily="34" charset="0"/>
                <a:cs typeface="Arial" pitchFamily="34" charset="0"/>
              </a:rPr>
              <a:t>4 000 francs </a:t>
            </a:r>
            <a:r>
              <a:rPr lang="fr-FR" altLang="fr-FR" sz="2400" dirty="0">
                <a:solidFill>
                  <a:prstClr val="black"/>
                </a:solidFill>
                <a:effectLst>
                  <a:outerShdw dist="25400" dir="13500000" sx="0" sy="0">
                    <a:srgbClr val="000000">
                      <a:alpha val="50000"/>
                    </a:srgbClr>
                  </a:outerShdw>
                </a:effectLst>
                <a:latin typeface="Arial" pitchFamily="34" charset="0"/>
                <a:cs typeface="Arial" pitchFamily="34" charset="0"/>
              </a:rPr>
              <a:t>CFA par hectare et par an</a:t>
            </a:r>
          </a:p>
          <a:p>
            <a:pPr marL="0" indent="0" algn="just">
              <a:lnSpc>
                <a:spcPct val="115000"/>
              </a:lnSpc>
              <a:buNone/>
            </a:pPr>
            <a:endParaRPr lang="fr-FR" sz="1800" dirty="0">
              <a:cs typeface="Arial" pitchFamily="34" charset="0"/>
            </a:endParaRPr>
          </a:p>
          <a:p>
            <a:pPr marL="0" indent="0" algn="just">
              <a:buNone/>
            </a:pPr>
            <a:endParaRPr lang="fr-FR" sz="1800" dirty="0">
              <a:solidFill>
                <a:srgbClr val="000000"/>
              </a:solidFill>
              <a:cs typeface="Arial" pitchFamily="34"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
        <p:nvSpPr>
          <p:cNvPr id="7" name="Espace réservé du numéro de diapositive 4"/>
          <p:cNvSpPr>
            <a:spLocks noGrp="1"/>
          </p:cNvSpPr>
          <p:nvPr>
            <p:ph type="sldNum" sz="quarter" idx="12"/>
          </p:nvPr>
        </p:nvSpPr>
        <p:spPr>
          <a:xfrm>
            <a:off x="8676456" y="6381328"/>
            <a:ext cx="370384" cy="365125"/>
          </a:xfrm>
        </p:spPr>
        <p:txBody>
          <a:bodyPr/>
          <a:lstStyle/>
          <a:p>
            <a:pPr defTabSz="457200" fontAlgn="base">
              <a:spcBef>
                <a:spcPct val="0"/>
              </a:spcBef>
              <a:spcAft>
                <a:spcPct val="0"/>
              </a:spcAft>
            </a:pPr>
            <a:r>
              <a:rPr lang="fr-FR" altLang="fr-FR" dirty="0">
                <a:solidFill>
                  <a:prstClr val="black"/>
                </a:solidFill>
                <a:ea typeface="ＭＳ Ｐゴシック" charset="0"/>
              </a:rPr>
              <a:t>7</a:t>
            </a:r>
            <a:endParaRPr lang="fr-FR" altLang="fr-FR" dirty="0">
              <a:solidFill>
                <a:prstClr val="black"/>
              </a:solidFill>
              <a:ea typeface="ＭＳ Ｐゴシック" charset="0"/>
            </a:endParaRPr>
          </a:p>
        </p:txBody>
      </p:sp>
    </p:spTree>
    <p:extLst>
      <p:ext uri="{BB962C8B-B14F-4D97-AF65-F5344CB8AC3E}">
        <p14:creationId xmlns:p14="http://schemas.microsoft.com/office/powerpoint/2010/main" val="3094799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428" y="266185"/>
            <a:ext cx="8229600" cy="554124"/>
          </a:xfrm>
        </p:spPr>
        <p:txBody>
          <a:bodyPr>
            <a:normAutofit/>
          </a:bodyPr>
          <a:lstStyle/>
          <a:p>
            <a:r>
              <a:rPr lang="en-GB" sz="2400" b="1" dirty="0">
                <a:solidFill>
                  <a:prstClr val="black"/>
                </a:solidFill>
                <a:latin typeface="Calibri" panose="020F0502020204030204"/>
                <a:cs typeface="Arial" panose="020B0604020202020204" pitchFamily="34" charset="0"/>
              </a:rPr>
              <a:t>V</a:t>
            </a:r>
            <a:r>
              <a:rPr lang="en-GB" sz="2400" b="1" dirty="0" smtClean="0">
                <a:solidFill>
                  <a:prstClr val="black"/>
                </a:solidFill>
                <a:latin typeface="Calibri" panose="020F0502020204030204"/>
                <a:cs typeface="Arial" panose="020B0604020202020204" pitchFamily="34" charset="0"/>
              </a:rPr>
              <a:t>. </a:t>
            </a:r>
            <a:r>
              <a:rPr lang="en-GB" sz="2400" b="1" dirty="0">
                <a:solidFill>
                  <a:prstClr val="black"/>
                </a:solidFill>
                <a:latin typeface="Calibri" panose="020F0502020204030204"/>
                <a:cs typeface="Arial" panose="020B0604020202020204" pitchFamily="34" charset="0"/>
              </a:rPr>
              <a:t>CADRE LEGISLATIF ET REGLEMENTAIRE</a:t>
            </a:r>
            <a:endParaRPr lang="en-GB" sz="2400" b="1" dirty="0">
              <a:latin typeface="+mn-lt"/>
              <a:cs typeface="Arial" panose="020B0604020202020204" pitchFamily="34" charset="0"/>
            </a:endParaRPr>
          </a:p>
        </p:txBody>
      </p:sp>
      <p:sp>
        <p:nvSpPr>
          <p:cNvPr id="3" name="Espace réservé du contenu 2"/>
          <p:cNvSpPr>
            <a:spLocks noGrp="1"/>
          </p:cNvSpPr>
          <p:nvPr>
            <p:ph idx="1"/>
          </p:nvPr>
        </p:nvSpPr>
        <p:spPr>
          <a:xfrm>
            <a:off x="-1" y="1176733"/>
            <a:ext cx="9144000" cy="5480921"/>
          </a:xfrm>
        </p:spPr>
        <p:txBody>
          <a:bodyPr>
            <a:noAutofit/>
          </a:bodyPr>
          <a:lstStyle/>
          <a:p>
            <a:pPr marL="0" indent="0">
              <a:lnSpc>
                <a:spcPct val="115000"/>
              </a:lnSpc>
              <a:buNone/>
            </a:pPr>
            <a:r>
              <a:rPr lang="fr-FR" sz="2000" b="1" dirty="0" smtClean="0">
                <a:solidFill>
                  <a:prstClr val="black"/>
                </a:solidFill>
                <a:latin typeface="Arial" pitchFamily="34" charset="0"/>
                <a:cs typeface="Arial" pitchFamily="34" charset="0"/>
              </a:rPr>
              <a:t>Régime Semi-industrielle</a:t>
            </a:r>
            <a:r>
              <a:rPr lang="fr-FR" sz="2000" dirty="0">
                <a:solidFill>
                  <a:prstClr val="black"/>
                </a:solidFill>
                <a:latin typeface="Arial" pitchFamily="34" charset="0"/>
                <a:cs typeface="Arial" pitchFamily="34" charset="0"/>
              </a:rPr>
              <a:t/>
            </a:r>
            <a:br>
              <a:rPr lang="fr-FR" sz="20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Durée : </a:t>
            </a:r>
            <a:r>
              <a:rPr lang="fr-FR" sz="1800" dirty="0" smtClean="0">
                <a:solidFill>
                  <a:prstClr val="black"/>
                </a:solidFill>
                <a:latin typeface="Arial" pitchFamily="34" charset="0"/>
                <a:cs typeface="Arial" pitchFamily="34" charset="0"/>
              </a:rPr>
              <a:t>04 </a:t>
            </a:r>
            <a:r>
              <a:rPr lang="fr-FR" sz="1800" dirty="0">
                <a:solidFill>
                  <a:prstClr val="black"/>
                </a:solidFill>
                <a:latin typeface="Arial" pitchFamily="34" charset="0"/>
                <a:cs typeface="Arial" pitchFamily="34" charset="0"/>
              </a:rPr>
              <a:t>ans renouvelable </a:t>
            </a:r>
            <a:r>
              <a:rPr lang="fr-FR" sz="1800" b="1" dirty="0">
                <a:solidFill>
                  <a:srgbClr val="0070C0"/>
                </a:solidFill>
                <a:latin typeface="Arial" pitchFamily="34" charset="0"/>
                <a:cs typeface="Arial" pitchFamily="34" charset="0"/>
              </a:rPr>
              <a:t>(Article </a:t>
            </a:r>
            <a:r>
              <a:rPr lang="fr-FR" sz="1800" b="1" dirty="0" smtClean="0">
                <a:solidFill>
                  <a:srgbClr val="0070C0"/>
                </a:solidFill>
                <a:latin typeface="Arial" pitchFamily="34" charset="0"/>
                <a:cs typeface="Arial" pitchFamily="34" charset="0"/>
              </a:rPr>
              <a:t>55)</a:t>
            </a:r>
          </a:p>
          <a:p>
            <a:pPr marL="0" indent="0">
              <a:lnSpc>
                <a:spcPct val="115000"/>
              </a:lnSpc>
              <a:buNone/>
            </a:pPr>
            <a:r>
              <a:rPr lang="fr-FR" sz="1800" dirty="0">
                <a:solidFill>
                  <a:prstClr val="black"/>
                </a:solidFill>
                <a:latin typeface="Arial" pitchFamily="34" charset="0"/>
                <a:cs typeface="Arial" pitchFamily="34" charset="0"/>
              </a:rPr>
              <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Superficie couverte : </a:t>
            </a:r>
            <a:r>
              <a:rPr lang="fr-FR" sz="1800" dirty="0" smtClean="0">
                <a:solidFill>
                  <a:prstClr val="black"/>
                </a:solidFill>
                <a:latin typeface="Arial" pitchFamily="34" charset="0"/>
                <a:cs typeface="Arial" pitchFamily="34" charset="0"/>
              </a:rPr>
              <a:t>25-100 </a:t>
            </a:r>
            <a:r>
              <a:rPr lang="fr-FR" sz="1800" b="1" dirty="0" smtClean="0">
                <a:solidFill>
                  <a:srgbClr val="0070C0"/>
                </a:solidFill>
                <a:latin typeface="Arial" pitchFamily="34" charset="0"/>
                <a:cs typeface="Arial" pitchFamily="34" charset="0"/>
              </a:rPr>
              <a:t>(</a:t>
            </a:r>
            <a:r>
              <a:rPr lang="fr-FR" sz="1800" b="1" dirty="0">
                <a:solidFill>
                  <a:srgbClr val="0070C0"/>
                </a:solidFill>
                <a:latin typeface="Arial" pitchFamily="34" charset="0"/>
                <a:cs typeface="Arial" pitchFamily="34" charset="0"/>
              </a:rPr>
              <a:t>Article </a:t>
            </a:r>
            <a:r>
              <a:rPr lang="fr-FR" sz="1800" b="1" dirty="0" smtClean="0">
                <a:solidFill>
                  <a:srgbClr val="0070C0"/>
                </a:solidFill>
                <a:latin typeface="Arial" pitchFamily="34" charset="0"/>
                <a:cs typeface="Arial" pitchFamily="34" charset="0"/>
              </a:rPr>
              <a:t>56)</a:t>
            </a:r>
          </a:p>
          <a:p>
            <a:pPr marL="0" indent="0">
              <a:lnSpc>
                <a:spcPct val="115000"/>
              </a:lnSpc>
              <a:buNone/>
            </a:pPr>
            <a:r>
              <a:rPr lang="fr-FR" sz="1800" b="1" dirty="0">
                <a:solidFill>
                  <a:srgbClr val="0070C0"/>
                </a:solidFill>
                <a:latin typeface="Arial" pitchFamily="34" charset="0"/>
                <a:cs typeface="Arial" pitchFamily="34" charset="0"/>
              </a:rPr>
              <a:t/>
            </a:r>
            <a:br>
              <a:rPr lang="fr-FR" sz="1800" b="1" dirty="0">
                <a:solidFill>
                  <a:srgbClr val="0070C0"/>
                </a:solidFill>
                <a:latin typeface="Arial" pitchFamily="34" charset="0"/>
                <a:cs typeface="Arial" pitchFamily="34" charset="0"/>
              </a:rPr>
            </a:br>
            <a:r>
              <a:rPr lang="fr-FR" sz="1800" dirty="0">
                <a:solidFill>
                  <a:prstClr val="black"/>
                </a:solidFill>
                <a:latin typeface="Arial" pitchFamily="34" charset="0"/>
                <a:cs typeface="Arial" pitchFamily="34" charset="0"/>
              </a:rPr>
              <a:t>Profondeur maximale d’excavation : </a:t>
            </a:r>
            <a:r>
              <a:rPr lang="fr-FR" sz="1800" dirty="0" smtClean="0">
                <a:solidFill>
                  <a:prstClr val="black"/>
                </a:solidFill>
                <a:latin typeface="Arial" pitchFamily="34" charset="0"/>
                <a:cs typeface="Arial" pitchFamily="34" charset="0"/>
              </a:rPr>
              <a:t>30 </a:t>
            </a:r>
            <a:r>
              <a:rPr lang="fr-FR" sz="1800" dirty="0">
                <a:solidFill>
                  <a:prstClr val="black"/>
                </a:solidFill>
                <a:latin typeface="Arial" pitchFamily="34" charset="0"/>
                <a:cs typeface="Arial" pitchFamily="34" charset="0"/>
              </a:rPr>
              <a:t>mètres </a:t>
            </a:r>
            <a:r>
              <a:rPr lang="fr-FR" sz="1400" b="1" dirty="0">
                <a:solidFill>
                  <a:srgbClr val="0070C0"/>
                </a:solidFill>
                <a:latin typeface="Arial" pitchFamily="34" charset="0"/>
                <a:cs typeface="Arial" pitchFamily="34" charset="0"/>
              </a:rPr>
              <a:t>(Article 67, Décret d’application</a:t>
            </a:r>
            <a:r>
              <a:rPr lang="fr-FR" sz="1400" b="1" dirty="0" smtClean="0">
                <a:solidFill>
                  <a:srgbClr val="0070C0"/>
                </a:solidFill>
                <a:latin typeface="Arial" pitchFamily="34" charset="0"/>
                <a:cs typeface="Arial" pitchFamily="34" charset="0"/>
              </a:rPr>
              <a:t>)</a:t>
            </a:r>
          </a:p>
          <a:p>
            <a:pPr marL="0" indent="0">
              <a:lnSpc>
                <a:spcPct val="115000"/>
              </a:lnSpc>
              <a:buNone/>
            </a:pPr>
            <a:r>
              <a:rPr lang="fr-FR" sz="1200" dirty="0">
                <a:solidFill>
                  <a:prstClr val="black"/>
                </a:solidFill>
                <a:latin typeface="Arial" pitchFamily="34" charset="0"/>
                <a:cs typeface="Arial" pitchFamily="34" charset="0"/>
              </a:rPr>
              <a:t/>
            </a:r>
            <a:br>
              <a:rPr lang="fr-FR" sz="12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L'autorisation d'exploitation minière artisanale est:</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accordée après consultation des autorités administratives</a:t>
            </a:r>
            <a:r>
              <a:rPr lang="fr-FR" sz="1200" b="1" dirty="0">
                <a:solidFill>
                  <a:srgbClr val="0070C0"/>
                </a:solidFill>
                <a:latin typeface="Arial" pitchFamily="34" charset="0"/>
                <a:cs typeface="Arial" pitchFamily="34" charset="0"/>
              </a:rPr>
              <a:t/>
            </a:r>
            <a:br>
              <a:rPr lang="fr-FR" sz="1200" b="1" dirty="0">
                <a:solidFill>
                  <a:srgbClr val="0070C0"/>
                </a:solidFill>
                <a:latin typeface="Arial" pitchFamily="34" charset="0"/>
                <a:cs typeface="Arial" pitchFamily="34" charset="0"/>
              </a:rPr>
            </a:br>
            <a:r>
              <a:rPr lang="fr-FR" sz="1800" dirty="0">
                <a:solidFill>
                  <a:prstClr val="black"/>
                </a:solidFill>
                <a:latin typeface="Arial" pitchFamily="34" charset="0"/>
                <a:cs typeface="Arial" pitchFamily="34" charset="0"/>
              </a:rPr>
              <a:t>transmissible, non cessible. </a:t>
            </a:r>
            <a:r>
              <a:rPr lang="fr-FR" sz="1800" b="1" dirty="0">
                <a:solidFill>
                  <a:srgbClr val="0070C0"/>
                </a:solidFill>
                <a:latin typeface="Arial" pitchFamily="34" charset="0"/>
                <a:cs typeface="Arial" pitchFamily="34" charset="0"/>
              </a:rPr>
              <a:t>(Article. </a:t>
            </a:r>
            <a:r>
              <a:rPr lang="fr-FR" sz="1800" b="1" dirty="0" smtClean="0">
                <a:solidFill>
                  <a:srgbClr val="0070C0"/>
                </a:solidFill>
                <a:latin typeface="Arial" pitchFamily="34" charset="0"/>
                <a:cs typeface="Arial" pitchFamily="34" charset="0"/>
              </a:rPr>
              <a:t>60)</a:t>
            </a:r>
          </a:p>
          <a:p>
            <a:pPr marL="0" indent="0">
              <a:lnSpc>
                <a:spcPct val="115000"/>
              </a:lnSpc>
              <a:buNone/>
            </a:pPr>
            <a:r>
              <a:rPr lang="fr-FR" sz="1800" b="1" dirty="0">
                <a:solidFill>
                  <a:srgbClr val="0070C0"/>
                </a:solidFill>
                <a:latin typeface="Arial" pitchFamily="34" charset="0"/>
                <a:cs typeface="Arial" pitchFamily="34" charset="0"/>
              </a:rPr>
              <a:t/>
            </a:r>
            <a:br>
              <a:rPr lang="fr-FR" sz="1800" b="1" dirty="0">
                <a:solidFill>
                  <a:srgbClr val="0070C0"/>
                </a:solidFill>
                <a:latin typeface="Arial" pitchFamily="34" charset="0"/>
                <a:cs typeface="Arial" pitchFamily="34" charset="0"/>
              </a:rPr>
            </a:br>
            <a:r>
              <a:rPr lang="fr-FR" sz="1800" b="1" dirty="0">
                <a:solidFill>
                  <a:srgbClr val="FF0000"/>
                </a:solidFill>
                <a:effectLst>
                  <a:outerShdw dist="25400" dir="13500000" sx="0" sy="0">
                    <a:srgbClr val="000000">
                      <a:alpha val="50000"/>
                    </a:srgbClr>
                  </a:outerShdw>
                </a:effectLst>
                <a:latin typeface="Arial" pitchFamily="34" charset="0"/>
                <a:cs typeface="Arial" pitchFamily="34" charset="0"/>
              </a:rPr>
              <a:t>Qui peut bénéficier d’une Autorisation d’</a:t>
            </a:r>
            <a:r>
              <a:rPr lang="fr-FR" sz="1800" b="1" dirty="0">
                <a:solidFill>
                  <a:srgbClr val="FF0000"/>
                </a:solidFill>
                <a:latin typeface="Arial" pitchFamily="34" charset="0"/>
                <a:cs typeface="Arial" pitchFamily="34" charset="0"/>
              </a:rPr>
              <a:t>Exploitation minière </a:t>
            </a:r>
            <a:r>
              <a:rPr lang="fr-FR" sz="1800" b="1" dirty="0" smtClean="0">
                <a:solidFill>
                  <a:srgbClr val="FF0000"/>
                </a:solidFill>
                <a:latin typeface="Arial" pitchFamily="34" charset="0"/>
                <a:cs typeface="Arial" pitchFamily="34" charset="0"/>
              </a:rPr>
              <a:t>semi-industrielle:</a:t>
            </a:r>
            <a:r>
              <a:rPr lang="fr-FR" sz="1800" dirty="0">
                <a:solidFill>
                  <a:srgbClr val="FF0000"/>
                </a:solidFill>
                <a:latin typeface="Arial" pitchFamily="34" charset="0"/>
                <a:cs typeface="Arial" pitchFamily="34" charset="0"/>
              </a:rPr>
              <a:t/>
            </a:r>
            <a:br>
              <a:rPr lang="fr-FR" sz="1800" dirty="0">
                <a:solidFill>
                  <a:srgbClr val="FF0000"/>
                </a:solidFill>
                <a:latin typeface="Arial" pitchFamily="34" charset="0"/>
                <a:cs typeface="Arial" pitchFamily="34" charset="0"/>
              </a:rPr>
            </a:br>
            <a:r>
              <a:rPr lang="fr-FR" sz="1800" dirty="0">
                <a:solidFill>
                  <a:prstClr val="black"/>
                </a:solidFill>
                <a:latin typeface="Arial" pitchFamily="34" charset="0"/>
                <a:cs typeface="Arial" pitchFamily="34" charset="0"/>
              </a:rPr>
              <a:t>Personnes physiques de nationalité ivoirienne;</a:t>
            </a:r>
            <a:br>
              <a:rPr lang="fr-FR" sz="1800" dirty="0">
                <a:solidFill>
                  <a:prstClr val="black"/>
                </a:solidFill>
                <a:latin typeface="Arial" pitchFamily="34" charset="0"/>
                <a:cs typeface="Arial" pitchFamily="34" charset="0"/>
              </a:rPr>
            </a:br>
            <a:r>
              <a:rPr lang="fr-FR" sz="1800" dirty="0">
                <a:solidFill>
                  <a:prstClr val="black"/>
                </a:solidFill>
                <a:latin typeface="Arial" pitchFamily="34" charset="0"/>
                <a:cs typeface="Arial" pitchFamily="34" charset="0"/>
              </a:rPr>
              <a:t>Sociétés coopératives </a:t>
            </a:r>
            <a:r>
              <a:rPr lang="fr-FR" sz="1800" dirty="0" smtClean="0">
                <a:solidFill>
                  <a:prstClr val="black"/>
                </a:solidFill>
                <a:latin typeface="Arial" pitchFamily="34" charset="0"/>
                <a:cs typeface="Arial" pitchFamily="34" charset="0"/>
              </a:rPr>
              <a:t>à ou SARL à </a:t>
            </a:r>
            <a:r>
              <a:rPr lang="fr-FR" sz="1800" dirty="0">
                <a:solidFill>
                  <a:prstClr val="black"/>
                </a:solidFill>
                <a:latin typeface="Arial" pitchFamily="34" charset="0"/>
                <a:cs typeface="Arial" pitchFamily="34" charset="0"/>
              </a:rPr>
              <a:t>participation ivoirienne majoritaire. </a:t>
            </a:r>
            <a:r>
              <a:rPr lang="fr-FR" sz="1800" b="1" dirty="0">
                <a:solidFill>
                  <a:srgbClr val="0070C0"/>
                </a:solidFill>
                <a:latin typeface="Arial" pitchFamily="34" charset="0"/>
                <a:cs typeface="Arial" pitchFamily="34" charset="0"/>
              </a:rPr>
              <a:t>(Article </a:t>
            </a:r>
            <a:r>
              <a:rPr lang="fr-FR" sz="1800" b="1" dirty="0" smtClean="0">
                <a:solidFill>
                  <a:srgbClr val="0070C0"/>
                </a:solidFill>
                <a:latin typeface="Arial" pitchFamily="34" charset="0"/>
                <a:cs typeface="Arial" pitchFamily="34" charset="0"/>
              </a:rPr>
              <a:t>53)</a:t>
            </a:r>
            <a:endParaRPr lang="fr-FR" sz="1800" dirty="0">
              <a:cs typeface="Arial" pitchFamily="34" charset="0"/>
            </a:endParaRPr>
          </a:p>
          <a:p>
            <a:pPr marL="0" indent="0" algn="just">
              <a:buNone/>
            </a:pPr>
            <a:endParaRPr lang="fr-FR" sz="1800" dirty="0">
              <a:solidFill>
                <a:srgbClr val="000000"/>
              </a:solidFill>
              <a:cs typeface="Arial" pitchFamily="34"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114668" y="116632"/>
            <a:ext cx="1360988" cy="936103"/>
          </a:xfrm>
          <a:prstGeom prst="rect">
            <a:avLst/>
          </a:prstGeom>
          <a:noFill/>
        </p:spPr>
      </p:pic>
      <p:sp>
        <p:nvSpPr>
          <p:cNvPr id="7" name="Espace réservé du numéro de diapositive 4"/>
          <p:cNvSpPr>
            <a:spLocks noGrp="1"/>
          </p:cNvSpPr>
          <p:nvPr>
            <p:ph type="sldNum" sz="quarter" idx="12"/>
          </p:nvPr>
        </p:nvSpPr>
        <p:spPr>
          <a:xfrm>
            <a:off x="8676456" y="6381328"/>
            <a:ext cx="370384" cy="365125"/>
          </a:xfrm>
        </p:spPr>
        <p:txBody>
          <a:bodyPr/>
          <a:lstStyle/>
          <a:p>
            <a:pPr defTabSz="457200" fontAlgn="base">
              <a:spcBef>
                <a:spcPct val="0"/>
              </a:spcBef>
              <a:spcAft>
                <a:spcPct val="0"/>
              </a:spcAft>
            </a:pPr>
            <a:r>
              <a:rPr lang="fr-FR" altLang="fr-FR" dirty="0">
                <a:solidFill>
                  <a:prstClr val="black"/>
                </a:solidFill>
                <a:ea typeface="ＭＳ Ｐゴシック" charset="0"/>
              </a:rPr>
              <a:t>8</a:t>
            </a:r>
            <a:endParaRPr lang="fr-FR" altLang="fr-FR" dirty="0">
              <a:solidFill>
                <a:prstClr val="black"/>
              </a:solidFill>
              <a:ea typeface="ＭＳ Ｐゴシック" charset="0"/>
            </a:endParaRPr>
          </a:p>
        </p:txBody>
      </p:sp>
    </p:spTree>
    <p:extLst>
      <p:ext uri="{BB962C8B-B14F-4D97-AF65-F5344CB8AC3E}">
        <p14:creationId xmlns:p14="http://schemas.microsoft.com/office/powerpoint/2010/main" val="660809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a:defRPr smtClean="0">
            <a:solidFill>
              <a:schemeClr val="bg1"/>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3198</TotalTime>
  <Words>421</Words>
  <Application>Microsoft Office PowerPoint</Application>
  <PresentationFormat>Affichage à l'écran (4:3)</PresentationFormat>
  <Paragraphs>112</Paragraphs>
  <Slides>12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ＭＳ Ｐゴシック</vt:lpstr>
      <vt:lpstr>Arial</vt:lpstr>
      <vt:lpstr>Calibri</vt:lpstr>
      <vt:lpstr>Centaur</vt:lpstr>
      <vt:lpstr>Century Gothic</vt:lpstr>
      <vt:lpstr>Courier New</vt:lpstr>
      <vt:lpstr>Times New Roman</vt:lpstr>
      <vt:lpstr>Wingdings</vt:lpstr>
      <vt:lpstr>Office Theme</vt:lpstr>
      <vt:lpstr>Présentation PowerPoint</vt:lpstr>
      <vt:lpstr>Présentation PowerPoint</vt:lpstr>
      <vt:lpstr>HISTORIQUE (1)</vt:lpstr>
      <vt:lpstr>HISTORIQUE (2)</vt:lpstr>
      <vt:lpstr>II. CADRE LEGISLATIF ET REGLEMENTAIRE </vt:lpstr>
      <vt:lpstr>II. CADRE LEGISLATIF ET REGLEMENTAIRE</vt:lpstr>
      <vt:lpstr>V. CADRE LEGISLATIF ET REGLEMENTAIRE</vt:lpstr>
      <vt:lpstr>V. CADRE LEGISLATIF ET REGLEMENTAIRE</vt:lpstr>
      <vt:lpstr>V. CADRE LEGISLATIF ET REGLEMENTAIRE</vt:lpstr>
      <vt:lpstr>V. CADRE LEGISLATIF ET REGLEMENTAIRE</vt:lpstr>
      <vt:lpstr>V. CADRE LEGISLATIF ET REGLEMENTAIRE</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Laetitia</dc:creator>
  <cp:lastModifiedBy>DEMAC</cp:lastModifiedBy>
  <cp:revision>312</cp:revision>
  <cp:lastPrinted>2017-06-15T08:15:10Z</cp:lastPrinted>
  <dcterms:created xsi:type="dcterms:W3CDTF">2015-08-20T11:08:58Z</dcterms:created>
  <dcterms:modified xsi:type="dcterms:W3CDTF">2021-03-30T13:55:25Z</dcterms:modified>
</cp:coreProperties>
</file>